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notesMasterIdLst>
    <p:notesMasterId r:id="rId13"/>
  </p:notesMaster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notesMaster" Target="notesMasters/notesMaster1.xml"/><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Set the frame before anything else. Nobody in the room is here to be told they are careless, and the session works far better if you say that out loud in the first thirty seconds.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End here and nothing after it. If they keep one sentence from the session, this is the one. Then take questions.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are running the quiz live, hand out the participant sheet now and keep the facilitator key. If you are sending the interactive module instead, give them the link and a deadline before anyone leaves.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box at the bottom is the point of this slide, not the numbers. Read it out. The shift that matters: attackers stopped trying to fool your eyes and started trying to fool your judgement. Modern phishing looks perfect. What gives it away is the request it makes, not the way it is written.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Give the room a full minute on this and do not fill the silence. Ask for answers out loud before you advance. There are 5 red flags in it.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no-reply@microsoft-secure-login.com
   The display name says Microsoft, but the actual domain is microsoft-secure-login.com. Microsoft never sends from that. Always read the part after the @.
2. ACTION REQUIRED: Your password expires in 24 hours
   Manufactured urgency with a countdown. Real IT changes do not threaten to delete your mailbox in 24 hours.
3. Dear User,
   A generic greeting. Your own IT department knows your name and your mail system can fill it in automatically.
4. Failure to verify within 24 hours will result in permanent loss of…
   A threat of losing access or data is pressure designed to stop you thinking. It is one of the most reliable phishing tells there is.
5. Keep My Password
   Hover before you click, always. The button text says Microsoft but the real destination is a lookalike domain with a hyphen in it. On mobile, press and hold to preview the link.</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Give the room a full minute on this and do not fill the silence. Ask for answers out loud before you advance. There are 4 red flags in it.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it.helpdesk.support@gmail.com
   Your internal helpdesk does not email you from a free consumer mail account. This alone is enough to stop and report.
2. Scan the code below with your phone camera to complete enrolment.
   A QR code hides its destination completely. You cannot hover a QR code, and scanning moves you to a phone that often has none of your company security controls on it.
3. You will be asked to confirm your current six-digit code to verify…
   Real IT never needs your current code or password. Anyone asking for a live MFA code is trying to log in as you right now, while you read the email.
4. Please complete this individually. Do not forward this message to…
   Discouraging you from checking with a colleague or the service desk is a control tactic. Legitimate IT wants you to verify.</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Give the room a full minute on this and do not fill the silence. Ask for answers out loud before you advance. There are 5 red flags in it.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d.whitfield@northwind-supplies.ca
   Read it against the real one: the company domain is northwind-supply.ca, this says northwind-supplies.ca. Three extra letters you will read straight past when you are busy. Lookalike domains cost about ten dollars.
2. dwhitfield.finance@proton.me
   The reply-to address is different from the sender. Hit reply and your answer goes to the attacker, not your CFO. Most mail clients hide this field by default.
3. I am heading into back to back meetings and cannot take calls today.
   Explaining away why you cannot verify by voice is a signature move. The excuse is the attack.
4. Meridian Freight have updated their banking details. Can you push…
   A banking change requested only by email is the single highest risk request in finance. It must always be verified by a phone number you already had on file, never one supplied in the message.
5. Please keep this between us for now, I do not want it discussed in…
   Secrecy plus urgency. A real executive has no reason to route a routine payment around your normal approval process.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 not leave the placeholder in. If the room does not know the client's actual process, the session has taught them a habit with nowhere to go. Have the real wording on screen.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1E2761"/>
        </a:solidFill>
      </p:bgPr>
    </p:bg>
    <p:spTree>
      <p:nvGrpSpPr>
        <p:cNvPr id="1" name=""/>
        <p:cNvGrpSpPr/>
        <p:nvPr/>
      </p:nvGrpSpPr>
      <p:grpSpPr>
        <a:xfrm>
          <a:off x="0" y="0"/>
          <a:ext cx="0" cy="0"/>
          <a:chOff x="0" y="0"/>
          <a:chExt cx="0" cy="0"/>
        </a:xfrm>
      </p:grpSpPr>
      <p:sp>
        <p:nvSpPr>
          <p:cNvPr id="2" name="Shape 0"/>
          <p:cNvSpPr/>
          <p:nvPr/>
        </p:nvSpPr>
        <p:spPr>
          <a:xfrm>
            <a:off x="9326880" y="-1463040"/>
            <a:ext cx="4754880" cy="4754880"/>
          </a:xfrm>
          <a:prstGeom prst="ellipse">
            <a:avLst/>
          </a:prstGeom>
          <a:solidFill>
            <a:srgbClr val="27306E"/>
          </a:solidFill>
          <a:ln/>
        </p:spPr>
      </p:sp>
      <p:sp>
        <p:nvSpPr>
          <p:cNvPr id="3" name="Shape 1"/>
          <p:cNvSpPr/>
          <p:nvPr/>
        </p:nvSpPr>
        <p:spPr>
          <a:xfrm>
            <a:off x="10607040" y="4206240"/>
            <a:ext cx="3108960" cy="3108960"/>
          </a:xfrm>
          <a:prstGeom prst="ellipse">
            <a:avLst/>
          </a:prstGeom>
          <a:solidFill>
            <a:srgbClr val="27306E"/>
          </a:solidFill>
          <a:ln/>
        </p:spPr>
      </p:sp>
      <p:sp>
        <p:nvSpPr>
          <p:cNvPr id="4" name="Text 2"/>
          <p:cNvSpPr txBox="1"/>
          <p:nvPr/>
        </p:nvSpPr>
        <p:spPr>
          <a:xfrm>
            <a:off x="822960" y="1828800"/>
            <a:ext cx="8229600" cy="320040"/>
          </a:xfrm>
          <a:prstGeom prst="rect">
            <a:avLst/>
          </a:prstGeom>
          <a:noFill/>
          <a:ln/>
        </p:spPr>
        <p:txBody>
          <a:bodyPr wrap="square" lIns="0" tIns="0" rIns="0" bIns="0" rtlCol="0" anchor="ctr"/>
          <a:lstStyle/>
          <a:p>
            <a:pPr indent="0" marL="0">
              <a:buNone/>
            </a:pPr>
            <a:r>
              <a:rPr lang="en-US" sz="1200" b="1" spc="300" kern="0" dirty="0">
                <a:solidFill>
                  <a:srgbClr val="CADCFC"/>
                </a:solidFill>
                <a:latin typeface="Calibri" pitchFamily="34" charset="0"/>
                <a:ea typeface="Calibri" pitchFamily="34" charset="-122"/>
                <a:cs typeface="Calibri" pitchFamily="34" charset="-120"/>
              </a:rPr>
              <a:t>SECURITY AWARENESS</a:t>
            </a:r>
            <a:endParaRPr lang="en-US" sz="1200" dirty="0"/>
          </a:p>
        </p:txBody>
      </p:sp>
      <p:sp>
        <p:nvSpPr>
          <p:cNvPr id="5" name="Text 3"/>
          <p:cNvSpPr txBox="1"/>
          <p:nvPr/>
        </p:nvSpPr>
        <p:spPr>
          <a:xfrm>
            <a:off x="822960" y="2286000"/>
            <a:ext cx="8961120" cy="1737360"/>
          </a:xfrm>
          <a:prstGeom prst="rect">
            <a:avLst/>
          </a:prstGeom>
          <a:noFill/>
          <a:ln/>
        </p:spPr>
        <p:txBody>
          <a:bodyPr wrap="square" lIns="0" tIns="0" rIns="0" bIns="0" rtlCol="0" anchor="ctr"/>
          <a:lstStyle/>
          <a:p>
            <a:pPr indent="0" marL="0">
              <a:lnSpc>
                <a:spcPct val="103000"/>
              </a:lnSpc>
              <a:buNone/>
            </a:pPr>
            <a:r>
              <a:rPr lang="en-US" sz="4000" b="1" dirty="0">
                <a:solidFill>
                  <a:srgbClr val="FFFFFF"/>
                </a:solidFill>
                <a:latin typeface="Cambria" pitchFamily="34" charset="0"/>
                <a:ea typeface="Cambria" pitchFamily="34" charset="-122"/>
                <a:cs typeface="Cambria" pitchFamily="34" charset="-120"/>
              </a:rPr>
              <a:t>Spotting phishing before it costs you</a:t>
            </a:r>
            <a:endParaRPr lang="en-US" sz="4000" dirty="0"/>
          </a:p>
        </p:txBody>
      </p:sp>
      <p:sp>
        <p:nvSpPr>
          <p:cNvPr id="6" name="Text 4"/>
          <p:cNvSpPr txBox="1"/>
          <p:nvPr/>
        </p:nvSpPr>
        <p:spPr>
          <a:xfrm>
            <a:off x="822960" y="4297680"/>
            <a:ext cx="8229600" cy="365760"/>
          </a:xfrm>
          <a:prstGeom prst="rect">
            <a:avLst/>
          </a:prstGeom>
          <a:noFill/>
          <a:ln/>
        </p:spPr>
        <p:txBody>
          <a:bodyPr wrap="square" lIns="0" tIns="0" rIns="0" bIns="0" rtlCol="0" anchor="ctr"/>
          <a:lstStyle/>
          <a:p>
            <a:pPr indent="0" marL="0">
              <a:buNone/>
            </a:pPr>
            <a:r>
              <a:rPr lang="en-US" sz="1400" dirty="0">
                <a:solidFill>
                  <a:srgbClr val="CADCFC"/>
                </a:solidFill>
                <a:latin typeface="Calibri" pitchFamily="34" charset="0"/>
                <a:ea typeface="Calibri" pitchFamily="34" charset="-122"/>
                <a:cs typeface="Calibri" pitchFamily="34" charset="-120"/>
              </a:rPr>
              <a:t>Prepared for [CLIENT NAME]   |   About 45 minutes</a:t>
            </a:r>
            <a:endParaRPr lang="en-US" sz="1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1E2761"/>
        </a:solidFill>
      </p:bgPr>
    </p:bg>
    <p:spTree>
      <p:nvGrpSpPr>
        <p:cNvPr id="1" name=""/>
        <p:cNvGrpSpPr/>
        <p:nvPr/>
      </p:nvGrpSpPr>
      <p:grpSpPr>
        <a:xfrm>
          <a:off x="0" y="0"/>
          <a:ext cx="0" cy="0"/>
          <a:chOff x="0" y="0"/>
          <a:chExt cx="0" cy="0"/>
        </a:xfrm>
      </p:grpSpPr>
      <p:sp>
        <p:nvSpPr>
          <p:cNvPr id="2" name="Shape 0"/>
          <p:cNvSpPr/>
          <p:nvPr/>
        </p:nvSpPr>
        <p:spPr>
          <a:xfrm>
            <a:off x="-1645920" y="3474720"/>
            <a:ext cx="4937760" cy="4937760"/>
          </a:xfrm>
          <a:prstGeom prst="ellipse">
            <a:avLst/>
          </a:prstGeom>
          <a:solidFill>
            <a:srgbClr val="27306E"/>
          </a:solidFill>
          <a:ln/>
        </p:spPr>
      </p:sp>
      <p:sp>
        <p:nvSpPr>
          <p:cNvPr id="3" name="Text 1"/>
          <p:cNvSpPr txBox="1"/>
          <p:nvPr/>
        </p:nvSpPr>
        <p:spPr>
          <a:xfrm>
            <a:off x="1005840" y="1463040"/>
            <a:ext cx="10058400" cy="320040"/>
          </a:xfrm>
          <a:prstGeom prst="rect">
            <a:avLst/>
          </a:prstGeom>
          <a:noFill/>
          <a:ln/>
        </p:spPr>
        <p:txBody>
          <a:bodyPr wrap="square" lIns="0" tIns="0" rIns="0" bIns="0" rtlCol="0" anchor="ctr"/>
          <a:lstStyle/>
          <a:p>
            <a:pPr indent="0" marL="0">
              <a:buNone/>
            </a:pPr>
            <a:r>
              <a:rPr lang="en-US" sz="1200" b="1" spc="300" kern="0" dirty="0">
                <a:solidFill>
                  <a:srgbClr val="CADCFC"/>
                </a:solidFill>
                <a:latin typeface="Calibri" pitchFamily="34" charset="0"/>
                <a:ea typeface="Calibri" pitchFamily="34" charset="-122"/>
                <a:cs typeface="Calibri" pitchFamily="34" charset="-120"/>
              </a:rPr>
              <a:t>THE ONE HABIT WORTH KEEPING</a:t>
            </a:r>
            <a:endParaRPr lang="en-US" sz="1200" dirty="0"/>
          </a:p>
        </p:txBody>
      </p:sp>
      <p:sp>
        <p:nvSpPr>
          <p:cNvPr id="4" name="Text 2"/>
          <p:cNvSpPr txBox="1"/>
          <p:nvPr/>
        </p:nvSpPr>
        <p:spPr>
          <a:xfrm>
            <a:off x="1005840" y="1965960"/>
            <a:ext cx="9601200" cy="1645920"/>
          </a:xfrm>
          <a:prstGeom prst="rect">
            <a:avLst/>
          </a:prstGeom>
          <a:noFill/>
          <a:ln/>
        </p:spPr>
        <p:txBody>
          <a:bodyPr wrap="square" lIns="0" tIns="0" rIns="0" bIns="0" rtlCol="0" anchor="ctr"/>
          <a:lstStyle/>
          <a:p>
            <a:pPr indent="0" marL="0">
              <a:lnSpc>
                <a:spcPct val="106000"/>
              </a:lnSpc>
              <a:buNone/>
            </a:pPr>
            <a:r>
              <a:rPr lang="en-US" sz="3400" b="1" dirty="0">
                <a:solidFill>
                  <a:srgbClr val="FFFFFF"/>
                </a:solidFill>
                <a:latin typeface="Cambria" pitchFamily="34" charset="0"/>
                <a:ea typeface="Cambria" pitchFamily="34" charset="-122"/>
                <a:cs typeface="Cambria" pitchFamily="34" charset="-120"/>
              </a:rPr>
              <a:t>If a message asks you to move money, change payment details, hand over credentials, or bypass a normal process, verify it through a channel you chose.</a:t>
            </a:r>
            <a:endParaRPr lang="en-US" sz="3400" dirty="0"/>
          </a:p>
        </p:txBody>
      </p:sp>
      <p:sp>
        <p:nvSpPr>
          <p:cNvPr id="5" name="Text 3"/>
          <p:cNvSpPr txBox="1"/>
          <p:nvPr/>
        </p:nvSpPr>
        <p:spPr>
          <a:xfrm>
            <a:off x="1005840" y="3840480"/>
            <a:ext cx="9144000" cy="1463040"/>
          </a:xfrm>
          <a:prstGeom prst="rect">
            <a:avLst/>
          </a:prstGeom>
          <a:noFill/>
          <a:ln/>
        </p:spPr>
        <p:txBody>
          <a:bodyPr wrap="square" lIns="0" tIns="0" rIns="0" bIns="0" rtlCol="0" anchor="ctr"/>
          <a:lstStyle/>
          <a:p>
            <a:pPr indent="0" marL="0">
              <a:lnSpc>
                <a:spcPct val="120000"/>
              </a:lnSpc>
              <a:buNone/>
            </a:pPr>
            <a:r>
              <a:rPr lang="en-US" sz="1500" dirty="0">
                <a:solidFill>
                  <a:srgbClr val="CADCFC"/>
                </a:solidFill>
                <a:latin typeface="Calibri" pitchFamily="34" charset="0"/>
                <a:ea typeface="Calibri" pitchFamily="34" charset="-122"/>
                <a:cs typeface="Calibri" pitchFamily="34" charset="-120"/>
              </a:rPr>
              <a:t>A phone number you already had. A walk to someone desk. A message in the chat tool you both already use. The attacker controls the email and nothing else.</a:t>
            </a:r>
            <a:endParaRPr lang="en-US" sz="15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1E2761"/>
        </a:solidFill>
      </p:bgPr>
    </p:bg>
    <p:spTree>
      <p:nvGrpSpPr>
        <p:cNvPr id="1" name=""/>
        <p:cNvGrpSpPr/>
        <p:nvPr/>
      </p:nvGrpSpPr>
      <p:grpSpPr>
        <a:xfrm>
          <a:off x="0" y="0"/>
          <a:ext cx="0" cy="0"/>
          <a:chOff x="0" y="0"/>
          <a:chExt cx="0" cy="0"/>
        </a:xfrm>
      </p:grpSpPr>
      <p:sp>
        <p:nvSpPr>
          <p:cNvPr id="2" name="Text 0"/>
          <p:cNvSpPr txBox="1"/>
          <p:nvPr/>
        </p:nvSpPr>
        <p:spPr>
          <a:xfrm>
            <a:off x="1005840" y="2377440"/>
            <a:ext cx="10058400" cy="1005840"/>
          </a:xfrm>
          <a:prstGeom prst="rect">
            <a:avLst/>
          </a:prstGeom>
          <a:noFill/>
          <a:ln/>
        </p:spPr>
        <p:txBody>
          <a:bodyPr wrap="square" lIns="0" tIns="0" rIns="0" bIns="0" rtlCol="0" anchor="ctr"/>
          <a:lstStyle/>
          <a:p>
            <a:pPr indent="0" marL="0">
              <a:buNone/>
            </a:pPr>
            <a:r>
              <a:rPr lang="en-US" sz="4400" b="1" dirty="0">
                <a:solidFill>
                  <a:srgbClr val="FFFFFF"/>
                </a:solidFill>
                <a:latin typeface="Cambria" pitchFamily="34" charset="0"/>
                <a:ea typeface="Cambria" pitchFamily="34" charset="-122"/>
                <a:cs typeface="Cambria" pitchFamily="34" charset="-120"/>
              </a:rPr>
              <a:t>Questions</a:t>
            </a:r>
            <a:endParaRPr lang="en-US" sz="4400" dirty="0"/>
          </a:p>
        </p:txBody>
      </p:sp>
      <p:sp>
        <p:nvSpPr>
          <p:cNvPr id="3" name="Text 1"/>
          <p:cNvSpPr txBox="1"/>
          <p:nvPr/>
        </p:nvSpPr>
        <p:spPr>
          <a:xfrm>
            <a:off x="1005840" y="3429000"/>
            <a:ext cx="9144000" cy="457200"/>
          </a:xfrm>
          <a:prstGeom prst="rect">
            <a:avLst/>
          </a:prstGeom>
          <a:noFill/>
          <a:ln/>
        </p:spPr>
        <p:txBody>
          <a:bodyPr wrap="square" lIns="0" tIns="0" rIns="0" bIns="0" rtlCol="0" anchor="ctr"/>
          <a:lstStyle/>
          <a:p>
            <a:pPr indent="0" marL="0">
              <a:buNone/>
            </a:pPr>
            <a:r>
              <a:rPr lang="en-US" sz="1600" dirty="0">
                <a:solidFill>
                  <a:srgbClr val="CADCFC"/>
                </a:solidFill>
                <a:latin typeface="Calibri" pitchFamily="34" charset="0"/>
                <a:ea typeface="Calibri" pitchFamily="34" charset="-122"/>
                <a:cs typeface="Calibri" pitchFamily="34" charset="-120"/>
              </a:rPr>
              <a:t>Then the eight question check, either in the room or by link afterwards.</a:t>
            </a:r>
            <a:endParaRPr lang="en-US" sz="1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FFFFF"/>
        </a:solidFill>
      </p:bgPr>
    </p:bg>
    <p:spTree>
      <p:nvGrpSpPr>
        <p:cNvPr id="1" name=""/>
        <p:cNvGrpSpPr/>
        <p:nvPr/>
      </p:nvGrpSpPr>
      <p:grpSpPr>
        <a:xfrm>
          <a:off x="0" y="0"/>
          <a:ext cx="0" cy="0"/>
          <a:chOff x="0" y="0"/>
          <a:chExt cx="0" cy="0"/>
        </a:xfrm>
      </p:grpSpPr>
      <p:sp>
        <p:nvSpPr>
          <p:cNvPr id="2" name="Text 0"/>
          <p:cNvSpPr txBox="1"/>
          <p:nvPr/>
        </p:nvSpPr>
        <p:spPr>
          <a:xfrm>
            <a:off x="640080" y="329184"/>
            <a:ext cx="10881360" cy="274320"/>
          </a:xfrm>
          <a:prstGeom prst="rect">
            <a:avLst/>
          </a:prstGeom>
          <a:noFill/>
          <a:ln/>
        </p:spPr>
        <p:txBody>
          <a:bodyPr wrap="square" lIns="0" tIns="0" rIns="0" bIns="0" rtlCol="0" anchor="ctr"/>
          <a:lstStyle/>
          <a:p>
            <a:pPr indent="0" marL="0">
              <a:buNone/>
            </a:pPr>
            <a:r>
              <a:rPr lang="en-US" sz="1100" b="1" spc="200" kern="0" dirty="0">
                <a:solidFill>
                  <a:srgbClr val="B91C1C"/>
                </a:solidFill>
                <a:latin typeface="Calibri" pitchFamily="34" charset="0"/>
                <a:ea typeface="Calibri" pitchFamily="34" charset="-122"/>
                <a:cs typeface="Calibri" pitchFamily="34" charset="-120"/>
              </a:rPr>
              <a:t>THE LANDSCAPE</a:t>
            </a:r>
            <a:endParaRPr lang="en-US" sz="1100" dirty="0"/>
          </a:p>
        </p:txBody>
      </p:sp>
      <p:sp>
        <p:nvSpPr>
          <p:cNvPr id="3" name="Text 1"/>
          <p:cNvSpPr txBox="1"/>
          <p:nvPr/>
        </p:nvSpPr>
        <p:spPr>
          <a:xfrm>
            <a:off x="640080" y="457200"/>
            <a:ext cx="10881360" cy="914400"/>
          </a:xfrm>
          <a:prstGeom prst="rect">
            <a:avLst/>
          </a:prstGeom>
          <a:noFill/>
          <a:ln/>
        </p:spPr>
        <p:txBody>
          <a:bodyPr wrap="square" lIns="0" tIns="0" rIns="0" bIns="0" rtlCol="0" anchor="ctr"/>
          <a:lstStyle/>
          <a:p>
            <a:pPr indent="0" marL="0">
              <a:buNone/>
            </a:pPr>
            <a:r>
              <a:rPr lang="en-US" sz="3800" b="1" dirty="0">
                <a:solidFill>
                  <a:srgbClr val="1E2761"/>
                </a:solidFill>
                <a:latin typeface="Cambria" pitchFamily="34" charset="0"/>
                <a:ea typeface="Cambria" pitchFamily="34" charset="-122"/>
                <a:cs typeface="Cambria" pitchFamily="34" charset="-120"/>
              </a:rPr>
              <a:t>The tells you were taught have expired</a:t>
            </a:r>
            <a:endParaRPr lang="en-US" sz="3800" dirty="0"/>
          </a:p>
        </p:txBody>
      </p:sp>
      <p:sp>
        <p:nvSpPr>
          <p:cNvPr id="4" name="Shape 2"/>
          <p:cNvSpPr/>
          <p:nvPr/>
        </p:nvSpPr>
        <p:spPr>
          <a:xfrm>
            <a:off x="640080" y="1783080"/>
            <a:ext cx="3429000" cy="2514600"/>
          </a:xfrm>
          <a:prstGeom prst="roundRect">
            <a:avLst>
              <a:gd name="adj" fmla="val 2182"/>
            </a:avLst>
          </a:prstGeom>
          <a:solidFill>
            <a:srgbClr val="F4F6FA"/>
          </a:solidFill>
          <a:ln w="12700">
            <a:solidFill>
              <a:srgbClr val="D8DEE9"/>
            </a:solidFill>
            <a:prstDash val="solid"/>
          </a:ln>
        </p:spPr>
      </p:sp>
      <p:sp>
        <p:nvSpPr>
          <p:cNvPr id="5" name="Text 3"/>
          <p:cNvSpPr txBox="1"/>
          <p:nvPr/>
        </p:nvSpPr>
        <p:spPr>
          <a:xfrm>
            <a:off x="914400" y="1965960"/>
            <a:ext cx="2880360" cy="777240"/>
          </a:xfrm>
          <a:prstGeom prst="rect">
            <a:avLst/>
          </a:prstGeom>
          <a:noFill/>
          <a:ln/>
        </p:spPr>
        <p:txBody>
          <a:bodyPr wrap="square" lIns="0" tIns="0" rIns="0" bIns="0" rtlCol="0" anchor="ctr"/>
          <a:lstStyle/>
          <a:p>
            <a:pPr indent="0" marL="0">
              <a:buNone/>
            </a:pPr>
            <a:r>
              <a:rPr lang="en-US" sz="3600" b="1" dirty="0">
                <a:solidFill>
                  <a:srgbClr val="1E2761"/>
                </a:solidFill>
                <a:latin typeface="Cambria" pitchFamily="34" charset="0"/>
                <a:ea typeface="Cambria" pitchFamily="34" charset="-122"/>
                <a:cs typeface="Cambria" pitchFamily="34" charset="-120"/>
              </a:rPr>
              <a:t>82.6%</a:t>
            </a:r>
            <a:endParaRPr lang="en-US" sz="3600" dirty="0"/>
          </a:p>
        </p:txBody>
      </p:sp>
      <p:sp>
        <p:nvSpPr>
          <p:cNvPr id="6" name="Text 4"/>
          <p:cNvSpPr txBox="1"/>
          <p:nvPr/>
        </p:nvSpPr>
        <p:spPr>
          <a:xfrm>
            <a:off x="914400" y="2761488"/>
            <a:ext cx="2880360" cy="1051560"/>
          </a:xfrm>
          <a:prstGeom prst="rect">
            <a:avLst/>
          </a:prstGeom>
          <a:noFill/>
          <a:ln/>
        </p:spPr>
        <p:txBody>
          <a:bodyPr wrap="square" lIns="0" tIns="0" rIns="0" bIns="0" rtlCol="0" anchor="ctr"/>
          <a:lstStyle/>
          <a:p>
            <a:pPr indent="0" marL="0">
              <a:buNone/>
            </a:pPr>
            <a:r>
              <a:rPr lang="en-US" sz="1200" dirty="0">
                <a:solidFill>
                  <a:srgbClr val="2B2F3A"/>
                </a:solidFill>
                <a:latin typeface="Calibri" pitchFamily="34" charset="0"/>
                <a:ea typeface="Calibri" pitchFamily="34" charset="-122"/>
                <a:cs typeface="Calibri" pitchFamily="34" charset="-120"/>
              </a:rPr>
              <a:t>of phishing emails in a large 2025 sample showed signs of AI assistance</a:t>
            </a:r>
            <a:endParaRPr lang="en-US" sz="1200" dirty="0"/>
          </a:p>
        </p:txBody>
      </p:sp>
      <p:sp>
        <p:nvSpPr>
          <p:cNvPr id="7" name="Text 5"/>
          <p:cNvSpPr txBox="1"/>
          <p:nvPr/>
        </p:nvSpPr>
        <p:spPr>
          <a:xfrm>
            <a:off x="914400" y="3886200"/>
            <a:ext cx="2880360" cy="365760"/>
          </a:xfrm>
          <a:prstGeom prst="rect">
            <a:avLst/>
          </a:prstGeom>
          <a:noFill/>
          <a:ln/>
        </p:spPr>
        <p:txBody>
          <a:bodyPr wrap="square" lIns="0" tIns="0" rIns="0" bIns="0" rtlCol="0" anchor="ctr"/>
          <a:lstStyle/>
          <a:p>
            <a:pPr indent="0" marL="0">
              <a:buNone/>
            </a:pPr>
            <a:r>
              <a:rPr lang="en-US" sz="900" i="1" dirty="0">
                <a:solidFill>
                  <a:srgbClr val="6B7280"/>
                </a:solidFill>
                <a:latin typeface="Calibri" pitchFamily="34" charset="0"/>
                <a:ea typeface="Calibri" pitchFamily="34" charset="-122"/>
                <a:cs typeface="Calibri" pitchFamily="34" charset="-120"/>
              </a:rPr>
              <a:t>VIPRE Security Group / Keepnet Labs, 2025</a:t>
            </a:r>
            <a:endParaRPr lang="en-US" sz="900" dirty="0"/>
          </a:p>
        </p:txBody>
      </p:sp>
      <p:sp>
        <p:nvSpPr>
          <p:cNvPr id="8" name="Shape 6"/>
          <p:cNvSpPr/>
          <p:nvPr/>
        </p:nvSpPr>
        <p:spPr>
          <a:xfrm>
            <a:off x="4343400" y="1783080"/>
            <a:ext cx="3429000" cy="2514600"/>
          </a:xfrm>
          <a:prstGeom prst="roundRect">
            <a:avLst>
              <a:gd name="adj" fmla="val 2182"/>
            </a:avLst>
          </a:prstGeom>
          <a:solidFill>
            <a:srgbClr val="F4F6FA"/>
          </a:solidFill>
          <a:ln w="12700">
            <a:solidFill>
              <a:srgbClr val="D8DEE9"/>
            </a:solidFill>
            <a:prstDash val="solid"/>
          </a:ln>
        </p:spPr>
      </p:sp>
      <p:sp>
        <p:nvSpPr>
          <p:cNvPr id="9" name="Text 7"/>
          <p:cNvSpPr txBox="1"/>
          <p:nvPr/>
        </p:nvSpPr>
        <p:spPr>
          <a:xfrm>
            <a:off x="4617720" y="1965960"/>
            <a:ext cx="2880360" cy="777240"/>
          </a:xfrm>
          <a:prstGeom prst="rect">
            <a:avLst/>
          </a:prstGeom>
          <a:noFill/>
          <a:ln/>
        </p:spPr>
        <p:txBody>
          <a:bodyPr wrap="square" lIns="0" tIns="0" rIns="0" bIns="0" rtlCol="0" anchor="ctr"/>
          <a:lstStyle/>
          <a:p>
            <a:pPr indent="0" marL="0">
              <a:buNone/>
            </a:pPr>
            <a:r>
              <a:rPr lang="en-US" sz="3600" b="1" dirty="0">
                <a:solidFill>
                  <a:srgbClr val="1E2761"/>
                </a:solidFill>
                <a:latin typeface="Cambria" pitchFamily="34" charset="0"/>
                <a:ea typeface="Cambria" pitchFamily="34" charset="-122"/>
                <a:cs typeface="Cambria" pitchFamily="34" charset="-120"/>
              </a:rPr>
              <a:t>21 sec</a:t>
            </a:r>
            <a:endParaRPr lang="en-US" sz="3600" dirty="0"/>
          </a:p>
        </p:txBody>
      </p:sp>
      <p:sp>
        <p:nvSpPr>
          <p:cNvPr id="10" name="Text 8"/>
          <p:cNvSpPr txBox="1"/>
          <p:nvPr/>
        </p:nvSpPr>
        <p:spPr>
          <a:xfrm>
            <a:off x="4617720" y="2761488"/>
            <a:ext cx="2880360" cy="1051560"/>
          </a:xfrm>
          <a:prstGeom prst="rect">
            <a:avLst/>
          </a:prstGeom>
          <a:noFill/>
          <a:ln/>
        </p:spPr>
        <p:txBody>
          <a:bodyPr wrap="square" lIns="0" tIns="0" rIns="0" bIns="0" rtlCol="0" anchor="ctr"/>
          <a:lstStyle/>
          <a:p>
            <a:pPr indent="0" marL="0">
              <a:buNone/>
            </a:pPr>
            <a:r>
              <a:rPr lang="en-US" sz="1200" dirty="0">
                <a:solidFill>
                  <a:srgbClr val="2B2F3A"/>
                </a:solidFill>
                <a:latin typeface="Calibri" pitchFamily="34" charset="0"/>
                <a:ea typeface="Calibri" pitchFamily="34" charset="-122"/>
                <a:cs typeface="Calibri" pitchFamily="34" charset="-120"/>
              </a:rPr>
              <a:t>median time from a phishing email arriving to the first click</a:t>
            </a:r>
            <a:endParaRPr lang="en-US" sz="1200" dirty="0"/>
          </a:p>
        </p:txBody>
      </p:sp>
      <p:sp>
        <p:nvSpPr>
          <p:cNvPr id="11" name="Text 9"/>
          <p:cNvSpPr txBox="1"/>
          <p:nvPr/>
        </p:nvSpPr>
        <p:spPr>
          <a:xfrm>
            <a:off x="4617720" y="3886200"/>
            <a:ext cx="2880360" cy="365760"/>
          </a:xfrm>
          <a:prstGeom prst="rect">
            <a:avLst/>
          </a:prstGeom>
          <a:noFill/>
          <a:ln/>
        </p:spPr>
        <p:txBody>
          <a:bodyPr wrap="square" lIns="0" tIns="0" rIns="0" bIns="0" rtlCol="0" anchor="ctr"/>
          <a:lstStyle/>
          <a:p>
            <a:pPr indent="0" marL="0">
              <a:buNone/>
            </a:pPr>
            <a:r>
              <a:rPr lang="en-US" sz="900" i="1" dirty="0">
                <a:solidFill>
                  <a:srgbClr val="6B7280"/>
                </a:solidFill>
                <a:latin typeface="Calibri" pitchFamily="34" charset="0"/>
                <a:ea typeface="Calibri" pitchFamily="34" charset="-122"/>
                <a:cs typeface="Calibri" pitchFamily="34" charset="-120"/>
              </a:rPr>
              <a:t>Verizon DBIR, 2025</a:t>
            </a:r>
            <a:endParaRPr lang="en-US" sz="900" dirty="0"/>
          </a:p>
        </p:txBody>
      </p:sp>
      <p:sp>
        <p:nvSpPr>
          <p:cNvPr id="12" name="Shape 10"/>
          <p:cNvSpPr/>
          <p:nvPr/>
        </p:nvSpPr>
        <p:spPr>
          <a:xfrm>
            <a:off x="8046720" y="1783080"/>
            <a:ext cx="3429000" cy="2514600"/>
          </a:xfrm>
          <a:prstGeom prst="roundRect">
            <a:avLst>
              <a:gd name="adj" fmla="val 2182"/>
            </a:avLst>
          </a:prstGeom>
          <a:solidFill>
            <a:srgbClr val="F4F6FA"/>
          </a:solidFill>
          <a:ln w="12700">
            <a:solidFill>
              <a:srgbClr val="D8DEE9"/>
            </a:solidFill>
            <a:prstDash val="solid"/>
          </a:ln>
        </p:spPr>
      </p:sp>
      <p:sp>
        <p:nvSpPr>
          <p:cNvPr id="13" name="Text 11"/>
          <p:cNvSpPr txBox="1"/>
          <p:nvPr/>
        </p:nvSpPr>
        <p:spPr>
          <a:xfrm>
            <a:off x="8321040" y="1965960"/>
            <a:ext cx="2880360" cy="777240"/>
          </a:xfrm>
          <a:prstGeom prst="rect">
            <a:avLst/>
          </a:prstGeom>
          <a:noFill/>
          <a:ln/>
        </p:spPr>
        <p:txBody>
          <a:bodyPr wrap="square" lIns="0" tIns="0" rIns="0" bIns="0" rtlCol="0" anchor="ctr"/>
          <a:lstStyle/>
          <a:p>
            <a:pPr indent="0" marL="0">
              <a:buNone/>
            </a:pPr>
            <a:r>
              <a:rPr lang="en-US" sz="3600" b="1" dirty="0">
                <a:solidFill>
                  <a:srgbClr val="1E2761"/>
                </a:solidFill>
                <a:latin typeface="Cambria" pitchFamily="34" charset="0"/>
                <a:ea typeface="Cambria" pitchFamily="34" charset="-122"/>
                <a:cs typeface="Cambria" pitchFamily="34" charset="-120"/>
              </a:rPr>
              <a:t>$2.77B</a:t>
            </a:r>
            <a:endParaRPr lang="en-US" sz="3600" dirty="0"/>
          </a:p>
        </p:txBody>
      </p:sp>
      <p:sp>
        <p:nvSpPr>
          <p:cNvPr id="14" name="Text 12"/>
          <p:cNvSpPr txBox="1"/>
          <p:nvPr/>
        </p:nvSpPr>
        <p:spPr>
          <a:xfrm>
            <a:off x="8321040" y="2761488"/>
            <a:ext cx="2880360" cy="1051560"/>
          </a:xfrm>
          <a:prstGeom prst="rect">
            <a:avLst/>
          </a:prstGeom>
          <a:noFill/>
          <a:ln/>
        </p:spPr>
        <p:txBody>
          <a:bodyPr wrap="square" lIns="0" tIns="0" rIns="0" bIns="0" rtlCol="0" anchor="ctr"/>
          <a:lstStyle/>
          <a:p>
            <a:pPr indent="0" marL="0">
              <a:buNone/>
            </a:pPr>
            <a:r>
              <a:rPr lang="en-US" sz="1200" dirty="0">
                <a:solidFill>
                  <a:srgbClr val="2B2F3A"/>
                </a:solidFill>
                <a:latin typeface="Calibri" pitchFamily="34" charset="0"/>
                <a:ea typeface="Calibri" pitchFamily="34" charset="-122"/>
                <a:cs typeface="Calibri" pitchFamily="34" charset="-120"/>
              </a:rPr>
              <a:t>reported business email compromise losses in a single year</a:t>
            </a:r>
            <a:endParaRPr lang="en-US" sz="1200" dirty="0"/>
          </a:p>
        </p:txBody>
      </p:sp>
      <p:sp>
        <p:nvSpPr>
          <p:cNvPr id="15" name="Text 13"/>
          <p:cNvSpPr txBox="1"/>
          <p:nvPr/>
        </p:nvSpPr>
        <p:spPr>
          <a:xfrm>
            <a:off x="8321040" y="3886200"/>
            <a:ext cx="2880360" cy="365760"/>
          </a:xfrm>
          <a:prstGeom prst="rect">
            <a:avLst/>
          </a:prstGeom>
          <a:noFill/>
          <a:ln/>
        </p:spPr>
        <p:txBody>
          <a:bodyPr wrap="square" lIns="0" tIns="0" rIns="0" bIns="0" rtlCol="0" anchor="ctr"/>
          <a:lstStyle/>
          <a:p>
            <a:pPr indent="0" marL="0">
              <a:buNone/>
            </a:pPr>
            <a:r>
              <a:rPr lang="en-US" sz="900" i="1" dirty="0">
                <a:solidFill>
                  <a:srgbClr val="6B7280"/>
                </a:solidFill>
                <a:latin typeface="Calibri" pitchFamily="34" charset="0"/>
                <a:ea typeface="Calibri" pitchFamily="34" charset="-122"/>
                <a:cs typeface="Calibri" pitchFamily="34" charset="-120"/>
              </a:rPr>
              <a:t>FBI IC3 Internet Crime Report, 2024</a:t>
            </a:r>
            <a:endParaRPr lang="en-US" sz="900" dirty="0"/>
          </a:p>
        </p:txBody>
      </p:sp>
      <p:sp>
        <p:nvSpPr>
          <p:cNvPr id="16" name="Shape 14"/>
          <p:cNvSpPr/>
          <p:nvPr/>
        </p:nvSpPr>
        <p:spPr>
          <a:xfrm>
            <a:off x="640080" y="4617720"/>
            <a:ext cx="10881360" cy="1234440"/>
          </a:xfrm>
          <a:prstGeom prst="roundRect">
            <a:avLst>
              <a:gd name="adj" fmla="val 4444"/>
            </a:avLst>
          </a:prstGeom>
          <a:solidFill>
            <a:srgbClr val="1E2761"/>
          </a:solidFill>
          <a:ln w="12700">
            <a:solidFill>
              <a:srgbClr val="1E2761"/>
            </a:solidFill>
            <a:prstDash val="solid"/>
          </a:ln>
        </p:spPr>
      </p:sp>
      <p:sp>
        <p:nvSpPr>
          <p:cNvPr id="17" name="Text 15"/>
          <p:cNvSpPr txBox="1"/>
          <p:nvPr/>
        </p:nvSpPr>
        <p:spPr>
          <a:xfrm>
            <a:off x="914400" y="4754880"/>
            <a:ext cx="10332720" cy="960120"/>
          </a:xfrm>
          <a:prstGeom prst="rect">
            <a:avLst/>
          </a:prstGeom>
          <a:noFill/>
          <a:ln/>
        </p:spPr>
        <p:txBody>
          <a:bodyPr wrap="square" lIns="0" tIns="0" rIns="0" bIns="0" rtlCol="0" anchor="ctr"/>
          <a:lstStyle/>
          <a:p>
            <a:pPr indent="0" marL="0">
              <a:buNone/>
            </a:pPr>
            <a:r>
              <a:rPr lang="en-US" sz="1300" b="1" dirty="0">
                <a:solidFill>
                  <a:srgbClr val="CADCFC"/>
                </a:solidFill>
                <a:latin typeface="Calibri" pitchFamily="34" charset="0"/>
                <a:ea typeface="Calibri" pitchFamily="34" charset="-122"/>
                <a:cs typeface="Calibri" pitchFamily="34" charset="-120"/>
              </a:rPr>
              <a:t>The shift that matters:  </a:t>
            </a:r>
            <a:pPr indent="0" marL="0">
              <a:buNone/>
            </a:pPr>
            <a:r>
              <a:rPr lang="en-US" sz="1300" dirty="0">
                <a:solidFill>
                  <a:srgbClr val="FFFFFF"/>
                </a:solidFill>
                <a:latin typeface="Calibri" pitchFamily="34" charset="0"/>
                <a:ea typeface="Calibri" pitchFamily="34" charset="-122"/>
                <a:cs typeface="Calibri" pitchFamily="34" charset="-120"/>
              </a:rPr>
              <a:t>attackers stopped trying to fool your eyes and started trying to fool your judgement. Modern phishing looks perfect. What gives it away is the request it makes, not the way it is written.</a:t>
            </a:r>
            <a:endParaRPr lang="en-US" sz="13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FFFFF"/>
        </a:solidFill>
      </p:bgPr>
    </p:bg>
    <p:spTree>
      <p:nvGrpSpPr>
        <p:cNvPr id="1" name=""/>
        <p:cNvGrpSpPr/>
        <p:nvPr/>
      </p:nvGrpSpPr>
      <p:grpSpPr>
        <a:xfrm>
          <a:off x="0" y="0"/>
          <a:ext cx="0" cy="0"/>
          <a:chOff x="0" y="0"/>
          <a:chExt cx="0" cy="0"/>
        </a:xfrm>
      </p:grpSpPr>
      <p:sp>
        <p:nvSpPr>
          <p:cNvPr id="2" name="Text 0"/>
          <p:cNvSpPr txBox="1"/>
          <p:nvPr/>
        </p:nvSpPr>
        <p:spPr>
          <a:xfrm>
            <a:off x="640080" y="329184"/>
            <a:ext cx="10881360" cy="274320"/>
          </a:xfrm>
          <a:prstGeom prst="rect">
            <a:avLst/>
          </a:prstGeom>
          <a:noFill/>
          <a:ln/>
        </p:spPr>
        <p:txBody>
          <a:bodyPr wrap="square" lIns="0" tIns="0" rIns="0" bIns="0" rtlCol="0" anchor="ctr"/>
          <a:lstStyle/>
          <a:p>
            <a:pPr indent="0" marL="0">
              <a:buNone/>
            </a:pPr>
            <a:r>
              <a:rPr lang="en-US" sz="1100" b="1" spc="200" kern="0" dirty="0">
                <a:solidFill>
                  <a:srgbClr val="B91C1C"/>
                </a:solidFill>
                <a:latin typeface="Calibri" pitchFamily="34" charset="0"/>
                <a:ea typeface="Calibri" pitchFamily="34" charset="-122"/>
                <a:cs typeface="Calibri" pitchFamily="34" charset="-120"/>
              </a:rPr>
              <a:t>EXERCISE ONE</a:t>
            </a:r>
            <a:endParaRPr lang="en-US" sz="1100" dirty="0"/>
          </a:p>
        </p:txBody>
      </p:sp>
      <p:sp>
        <p:nvSpPr>
          <p:cNvPr id="3" name="Text 1"/>
          <p:cNvSpPr txBox="1"/>
          <p:nvPr/>
        </p:nvSpPr>
        <p:spPr>
          <a:xfrm>
            <a:off x="640080" y="457200"/>
            <a:ext cx="10881360" cy="914400"/>
          </a:xfrm>
          <a:prstGeom prst="rect">
            <a:avLst/>
          </a:prstGeom>
          <a:noFill/>
          <a:ln/>
        </p:spPr>
        <p:txBody>
          <a:bodyPr wrap="square" lIns="0" tIns="0" rIns="0" bIns="0" rtlCol="0" anchor="ctr"/>
          <a:lstStyle/>
          <a:p>
            <a:pPr indent="0" marL="0">
              <a:buNone/>
            </a:pPr>
            <a:r>
              <a:rPr lang="en-US" sz="3800" b="1" dirty="0">
                <a:solidFill>
                  <a:srgbClr val="1E2761"/>
                </a:solidFill>
                <a:latin typeface="Cambria" pitchFamily="34" charset="0"/>
                <a:ea typeface="Cambria" pitchFamily="34" charset="-122"/>
                <a:cs typeface="Cambria" pitchFamily="34" charset="-120"/>
              </a:rPr>
              <a:t>Scenario 1 of 3</a:t>
            </a:r>
            <a:endParaRPr lang="en-US" sz="3800" dirty="0"/>
          </a:p>
        </p:txBody>
      </p:sp>
      <p:sp>
        <p:nvSpPr>
          <p:cNvPr id="4" name="Text 2"/>
          <p:cNvSpPr txBox="1"/>
          <p:nvPr/>
        </p:nvSpPr>
        <p:spPr>
          <a:xfrm>
            <a:off x="640080" y="1371600"/>
            <a:ext cx="10881360" cy="457200"/>
          </a:xfrm>
          <a:prstGeom prst="rect">
            <a:avLst/>
          </a:prstGeom>
          <a:noFill/>
          <a:ln/>
        </p:spPr>
        <p:txBody>
          <a:bodyPr wrap="square" lIns="0" tIns="0" rIns="0" bIns="0" rtlCol="0" anchor="ctr"/>
          <a:lstStyle/>
          <a:p>
            <a:pPr indent="0" marL="0">
              <a:buNone/>
            </a:pPr>
            <a:r>
              <a:rPr lang="en-US" sz="1450" dirty="0">
                <a:solidFill>
                  <a:srgbClr val="6B7280"/>
                </a:solidFill>
                <a:latin typeface="Calibri" pitchFamily="34" charset="0"/>
                <a:ea typeface="Calibri" pitchFamily="34" charset="-122"/>
                <a:cs typeface="Calibri" pitchFamily="34" charset="-120"/>
              </a:rPr>
              <a:t>This landed in the inbox of an accounts payable clerk at 4:52pm on a Friday. Click every red flag you can find.</a:t>
            </a:r>
            <a:endParaRPr lang="en-US" sz="1450" dirty="0"/>
          </a:p>
        </p:txBody>
      </p:sp>
      <p:sp>
        <p:nvSpPr>
          <p:cNvPr id="5" name="Shape 3"/>
          <p:cNvSpPr/>
          <p:nvPr/>
        </p:nvSpPr>
        <p:spPr>
          <a:xfrm>
            <a:off x="1645920" y="1920240"/>
            <a:ext cx="8869680" cy="3840480"/>
          </a:xfrm>
          <a:prstGeom prst="roundRect">
            <a:avLst>
              <a:gd name="adj" fmla="val 952"/>
            </a:avLst>
          </a:prstGeom>
          <a:solidFill>
            <a:srgbClr val="FFFFFF"/>
          </a:solidFill>
          <a:ln w="12700">
            <a:solidFill>
              <a:srgbClr val="D8DEE9"/>
            </a:solidFill>
            <a:prstDash val="solid"/>
          </a:ln>
        </p:spPr>
      </p:sp>
      <p:sp>
        <p:nvSpPr>
          <p:cNvPr id="6" name="Shape 4"/>
          <p:cNvSpPr/>
          <p:nvPr/>
        </p:nvSpPr>
        <p:spPr>
          <a:xfrm>
            <a:off x="1645920" y="1920240"/>
            <a:ext cx="8869680" cy="1133856"/>
          </a:xfrm>
          <a:prstGeom prst="rect">
            <a:avLst/>
          </a:prstGeom>
          <a:solidFill>
            <a:srgbClr val="F4F6FA"/>
          </a:solidFill>
          <a:ln w="12700">
            <a:solidFill>
              <a:srgbClr val="F4F6FA"/>
            </a:solidFill>
            <a:prstDash val="solid"/>
          </a:ln>
        </p:spPr>
      </p:sp>
      <p:sp>
        <p:nvSpPr>
          <p:cNvPr id="7" name="Text 5"/>
          <p:cNvSpPr txBox="1"/>
          <p:nvPr/>
        </p:nvSpPr>
        <p:spPr>
          <a:xfrm>
            <a:off x="1847088" y="2029968"/>
            <a:ext cx="822960" cy="274320"/>
          </a:xfrm>
          <a:prstGeom prst="rect">
            <a:avLst/>
          </a:prstGeom>
          <a:noFill/>
          <a:ln/>
        </p:spPr>
        <p:txBody>
          <a:bodyPr wrap="square" lIns="0" tIns="0" rIns="0" bIns="0" rtlCol="0" anchor="ctr"/>
          <a:lstStyle/>
          <a:p>
            <a:pPr indent="0" marL="0">
              <a:buNone/>
            </a:pPr>
            <a:r>
              <a:rPr lang="en-US" sz="1050" dirty="0">
                <a:solidFill>
                  <a:srgbClr val="6B7280"/>
                </a:solidFill>
                <a:latin typeface="Calibri" pitchFamily="34" charset="0"/>
                <a:ea typeface="Calibri" pitchFamily="34" charset="-122"/>
                <a:cs typeface="Calibri" pitchFamily="34" charset="-120"/>
              </a:rPr>
              <a:t>From</a:t>
            </a:r>
            <a:endParaRPr lang="en-US" sz="1050" dirty="0"/>
          </a:p>
        </p:txBody>
      </p:sp>
      <p:sp>
        <p:nvSpPr>
          <p:cNvPr id="8" name="Text 6"/>
          <p:cNvSpPr txBox="1"/>
          <p:nvPr/>
        </p:nvSpPr>
        <p:spPr>
          <a:xfrm>
            <a:off x="2651760" y="2029968"/>
            <a:ext cx="7680960" cy="274320"/>
          </a:xfrm>
          <a:prstGeom prst="rect">
            <a:avLst/>
          </a:prstGeom>
          <a:noFill/>
          <a:ln/>
        </p:spPr>
        <p:txBody>
          <a:bodyPr wrap="square" lIns="0" tIns="0" rIns="0" bIns="0" rtlCol="0" anchor="ctr"/>
          <a:lstStyle/>
          <a:p>
            <a:pPr indent="0" marL="0">
              <a:buNone/>
            </a:pPr>
            <a:r>
              <a:rPr lang="en-US" sz="1150" dirty="0">
                <a:solidFill>
                  <a:srgbClr val="2B2F3A"/>
                </a:solidFill>
                <a:latin typeface="Calibri" pitchFamily="34" charset="0"/>
                <a:ea typeface="Calibri" pitchFamily="34" charset="-122"/>
                <a:cs typeface="Calibri" pitchFamily="34" charset="-120"/>
              </a:rPr>
              <a:t>Microsoft 365 Security &lt;no-reply@microsoft-secure-login.com&gt;</a:t>
            </a:r>
            <a:endParaRPr lang="en-US" sz="1150" dirty="0"/>
          </a:p>
        </p:txBody>
      </p:sp>
      <p:sp>
        <p:nvSpPr>
          <p:cNvPr id="9" name="Text 7"/>
          <p:cNvSpPr txBox="1"/>
          <p:nvPr/>
        </p:nvSpPr>
        <p:spPr>
          <a:xfrm>
            <a:off x="1847088" y="2340864"/>
            <a:ext cx="822960" cy="274320"/>
          </a:xfrm>
          <a:prstGeom prst="rect">
            <a:avLst/>
          </a:prstGeom>
          <a:noFill/>
          <a:ln/>
        </p:spPr>
        <p:txBody>
          <a:bodyPr wrap="square" lIns="0" tIns="0" rIns="0" bIns="0" rtlCol="0" anchor="ctr"/>
          <a:lstStyle/>
          <a:p>
            <a:pPr indent="0" marL="0">
              <a:buNone/>
            </a:pPr>
            <a:r>
              <a:rPr lang="en-US" sz="1050" dirty="0">
                <a:solidFill>
                  <a:srgbClr val="6B7280"/>
                </a:solidFill>
                <a:latin typeface="Calibri" pitchFamily="34" charset="0"/>
                <a:ea typeface="Calibri" pitchFamily="34" charset="-122"/>
                <a:cs typeface="Calibri" pitchFamily="34" charset="-120"/>
              </a:rPr>
              <a:t>To</a:t>
            </a:r>
            <a:endParaRPr lang="en-US" sz="1050" dirty="0"/>
          </a:p>
        </p:txBody>
      </p:sp>
      <p:sp>
        <p:nvSpPr>
          <p:cNvPr id="10" name="Text 8"/>
          <p:cNvSpPr txBox="1"/>
          <p:nvPr/>
        </p:nvSpPr>
        <p:spPr>
          <a:xfrm>
            <a:off x="2651760" y="2340864"/>
            <a:ext cx="7680960" cy="274320"/>
          </a:xfrm>
          <a:prstGeom prst="rect">
            <a:avLst/>
          </a:prstGeom>
          <a:noFill/>
          <a:ln/>
        </p:spPr>
        <p:txBody>
          <a:bodyPr wrap="square" lIns="0" tIns="0" rIns="0" bIns="0" rtlCol="0" anchor="ctr"/>
          <a:lstStyle/>
          <a:p>
            <a:pPr indent="0" marL="0">
              <a:buNone/>
            </a:pPr>
            <a:r>
              <a:rPr lang="en-US" sz="1150" dirty="0">
                <a:solidFill>
                  <a:srgbClr val="2B2F3A"/>
                </a:solidFill>
                <a:latin typeface="Calibri" pitchFamily="34" charset="0"/>
                <a:ea typeface="Calibri" pitchFamily="34" charset="-122"/>
                <a:cs typeface="Calibri" pitchFamily="34" charset="-120"/>
              </a:rPr>
              <a:t>a.clerk@northwind-supply.ca</a:t>
            </a:r>
            <a:endParaRPr lang="en-US" sz="1150" dirty="0"/>
          </a:p>
        </p:txBody>
      </p:sp>
      <p:sp>
        <p:nvSpPr>
          <p:cNvPr id="11" name="Text 9"/>
          <p:cNvSpPr txBox="1"/>
          <p:nvPr/>
        </p:nvSpPr>
        <p:spPr>
          <a:xfrm>
            <a:off x="1847088" y="2651760"/>
            <a:ext cx="822960" cy="274320"/>
          </a:xfrm>
          <a:prstGeom prst="rect">
            <a:avLst/>
          </a:prstGeom>
          <a:noFill/>
          <a:ln/>
        </p:spPr>
        <p:txBody>
          <a:bodyPr wrap="square" lIns="0" tIns="0" rIns="0" bIns="0" rtlCol="0" anchor="ctr"/>
          <a:lstStyle/>
          <a:p>
            <a:pPr indent="0" marL="0">
              <a:buNone/>
            </a:pPr>
            <a:r>
              <a:rPr lang="en-US" sz="1050" dirty="0">
                <a:solidFill>
                  <a:srgbClr val="6B7280"/>
                </a:solidFill>
                <a:latin typeface="Calibri" pitchFamily="34" charset="0"/>
                <a:ea typeface="Calibri" pitchFamily="34" charset="-122"/>
                <a:cs typeface="Calibri" pitchFamily="34" charset="-120"/>
              </a:rPr>
              <a:t>Subject</a:t>
            </a:r>
            <a:endParaRPr lang="en-US" sz="1050" dirty="0"/>
          </a:p>
        </p:txBody>
      </p:sp>
      <p:sp>
        <p:nvSpPr>
          <p:cNvPr id="12" name="Text 10"/>
          <p:cNvSpPr txBox="1"/>
          <p:nvPr/>
        </p:nvSpPr>
        <p:spPr>
          <a:xfrm>
            <a:off x="2651760" y="2651760"/>
            <a:ext cx="7680960" cy="274320"/>
          </a:xfrm>
          <a:prstGeom prst="rect">
            <a:avLst/>
          </a:prstGeom>
          <a:noFill/>
          <a:ln/>
        </p:spPr>
        <p:txBody>
          <a:bodyPr wrap="square" lIns="0" tIns="0" rIns="0" bIns="0" rtlCol="0" anchor="ctr"/>
          <a:lstStyle/>
          <a:p>
            <a:pPr indent="0" marL="0">
              <a:buNone/>
            </a:pPr>
            <a:r>
              <a:rPr lang="en-US" sz="1150" dirty="0">
                <a:solidFill>
                  <a:srgbClr val="2B2F3A"/>
                </a:solidFill>
                <a:latin typeface="Calibri" pitchFamily="34" charset="0"/>
                <a:ea typeface="Calibri" pitchFamily="34" charset="-122"/>
                <a:cs typeface="Calibri" pitchFamily="34" charset="-120"/>
              </a:rPr>
              <a:t>ACTION REQUIRED: Your password expires in 24 hours</a:t>
            </a:r>
            <a:endParaRPr lang="en-US" sz="1150" dirty="0"/>
          </a:p>
        </p:txBody>
      </p:sp>
      <p:sp>
        <p:nvSpPr>
          <p:cNvPr id="13" name="Text 11"/>
          <p:cNvSpPr txBox="1"/>
          <p:nvPr/>
        </p:nvSpPr>
        <p:spPr>
          <a:xfrm>
            <a:off x="1847088" y="3200400"/>
            <a:ext cx="8503920" cy="2432304"/>
          </a:xfrm>
          <a:prstGeom prst="rect">
            <a:avLst/>
          </a:prstGeom>
          <a:noFill/>
          <a:ln/>
        </p:spPr>
        <p:txBody>
          <a:bodyPr wrap="square" lIns="0" tIns="0" rIns="0" bIns="0" rtlCol="0" anchor="t"/>
          <a:lstStyle/>
          <a:p>
            <a:pPr indent="0" marL="0">
              <a:lnSpc>
                <a:spcPct val="112000"/>
              </a:lnSpc>
              <a:buNone/>
            </a:pPr>
            <a:r>
              <a:rPr lang="en-US" sz="1150" dirty="0">
                <a:solidFill>
                  <a:srgbClr val="2B2F3A"/>
                </a:solidFill>
                <a:latin typeface="Calibri" pitchFamily="34" charset="0"/>
                <a:ea typeface="Calibri" pitchFamily="34" charset="-122"/>
                <a:cs typeface="Calibri" pitchFamily="34" charset="-120"/>
              </a:rPr>
              <a:t>Dear User,</a:t>
            </a:r>
            <a:endParaRPr lang="en-US" sz="1150" dirty="0"/>
          </a:p>
          <a:p>
            <a:pPr indent="0" marL="0">
              <a:lnSpc>
                <a:spcPct val="112000"/>
              </a:lnSpc>
              <a:buNone/>
            </a:pPr>
            <a:endParaRPr lang="en-US" sz="1150" dirty="0"/>
          </a:p>
          <a:p>
            <a:pPr indent="0" marL="0">
              <a:lnSpc>
                <a:spcPct val="112000"/>
              </a:lnSpc>
              <a:buNone/>
            </a:pPr>
            <a:r>
              <a:rPr lang="en-US" sz="1150" dirty="0">
                <a:solidFill>
                  <a:srgbClr val="2B2F3A"/>
                </a:solidFill>
                <a:latin typeface="Calibri" pitchFamily="34" charset="0"/>
                <a:ea typeface="Calibri" pitchFamily="34" charset="-122"/>
                <a:cs typeface="Calibri" pitchFamily="34" charset="-120"/>
              </a:rPr>
              <a:t>Our records indicate your Microsoft 365 password is due to expire. Failure to verify within 24 hours will result in permanent loss of access to your mailbox and all stored files.</a:t>
            </a:r>
            <a:endParaRPr lang="en-US" sz="1150" dirty="0"/>
          </a:p>
          <a:p>
            <a:pPr indent="0" marL="0">
              <a:lnSpc>
                <a:spcPct val="112000"/>
              </a:lnSpc>
              <a:buNone/>
            </a:pPr>
            <a:endParaRPr lang="en-US" sz="1150" dirty="0"/>
          </a:p>
          <a:p>
            <a:pPr indent="0" marL="0">
              <a:lnSpc>
                <a:spcPct val="112000"/>
              </a:lnSpc>
              <a:buNone/>
            </a:pPr>
            <a:r>
              <a:rPr lang="en-US" sz="1150" dirty="0">
                <a:solidFill>
                  <a:srgbClr val="2B2F3A"/>
                </a:solidFill>
                <a:latin typeface="Calibri" pitchFamily="34" charset="0"/>
                <a:ea typeface="Calibri" pitchFamily="34" charset="-122"/>
                <a:cs typeface="Calibri" pitchFamily="34" charset="-120"/>
              </a:rPr>
              <a:t>Keep My Password</a:t>
            </a:r>
            <a:endParaRPr lang="en-US" sz="1150" dirty="0"/>
          </a:p>
          <a:p>
            <a:pPr indent="0" marL="0">
              <a:lnSpc>
                <a:spcPct val="112000"/>
              </a:lnSpc>
              <a:buNone/>
            </a:pPr>
            <a:endParaRPr lang="en-US" sz="1150" dirty="0"/>
          </a:p>
          <a:p>
            <a:pPr indent="0" marL="0">
              <a:lnSpc>
                <a:spcPct val="112000"/>
              </a:lnSpc>
              <a:buNone/>
            </a:pPr>
            <a:r>
              <a:rPr lang="en-US" sz="1150" dirty="0">
                <a:solidFill>
                  <a:srgbClr val="2B2F3A"/>
                </a:solidFill>
                <a:latin typeface="Calibri" pitchFamily="34" charset="0"/>
                <a:ea typeface="Calibri" pitchFamily="34" charset="-122"/>
                <a:cs typeface="Calibri" pitchFamily="34" charset="-120"/>
              </a:rPr>
              <a:t>This is an automated message. Please do not reply.</a:t>
            </a:r>
            <a:endParaRPr lang="en-US" sz="115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FFFFFF"/>
        </a:solidFill>
      </p:bgPr>
    </p:bg>
    <p:spTree>
      <p:nvGrpSpPr>
        <p:cNvPr id="1" name=""/>
        <p:cNvGrpSpPr/>
        <p:nvPr/>
      </p:nvGrpSpPr>
      <p:grpSpPr>
        <a:xfrm>
          <a:off x="0" y="0"/>
          <a:ext cx="0" cy="0"/>
          <a:chOff x="0" y="0"/>
          <a:chExt cx="0" cy="0"/>
        </a:xfrm>
      </p:grpSpPr>
      <p:sp>
        <p:nvSpPr>
          <p:cNvPr id="2" name="Text 0"/>
          <p:cNvSpPr txBox="1"/>
          <p:nvPr/>
        </p:nvSpPr>
        <p:spPr>
          <a:xfrm>
            <a:off x="640080" y="329184"/>
            <a:ext cx="10881360" cy="274320"/>
          </a:xfrm>
          <a:prstGeom prst="rect">
            <a:avLst/>
          </a:prstGeom>
          <a:noFill/>
          <a:ln/>
        </p:spPr>
        <p:txBody>
          <a:bodyPr wrap="square" lIns="0" tIns="0" rIns="0" bIns="0" rtlCol="0" anchor="ctr"/>
          <a:lstStyle/>
          <a:p>
            <a:pPr indent="0" marL="0">
              <a:buNone/>
            </a:pPr>
            <a:r>
              <a:rPr lang="en-US" sz="1100" b="1" spc="200" kern="0" dirty="0">
                <a:solidFill>
                  <a:srgbClr val="B91C1C"/>
                </a:solidFill>
                <a:latin typeface="Calibri" pitchFamily="34" charset="0"/>
                <a:ea typeface="Calibri" pitchFamily="34" charset="-122"/>
                <a:cs typeface="Calibri" pitchFamily="34" charset="-120"/>
              </a:rPr>
              <a:t>EXERCISE ONE REVEALED</a:t>
            </a:r>
            <a:endParaRPr lang="en-US" sz="1100" dirty="0"/>
          </a:p>
        </p:txBody>
      </p:sp>
      <p:sp>
        <p:nvSpPr>
          <p:cNvPr id="3" name="Text 1"/>
          <p:cNvSpPr txBox="1"/>
          <p:nvPr/>
        </p:nvSpPr>
        <p:spPr>
          <a:xfrm>
            <a:off x="640080" y="457200"/>
            <a:ext cx="10881360" cy="914400"/>
          </a:xfrm>
          <a:prstGeom prst="rect">
            <a:avLst/>
          </a:prstGeom>
          <a:noFill/>
          <a:ln/>
        </p:spPr>
        <p:txBody>
          <a:bodyPr wrap="square" lIns="0" tIns="0" rIns="0" bIns="0" rtlCol="0" anchor="ctr"/>
          <a:lstStyle/>
          <a:p>
            <a:pPr indent="0" marL="0">
              <a:buNone/>
            </a:pPr>
            <a:r>
              <a:rPr lang="en-US" sz="3800" b="1" dirty="0">
                <a:solidFill>
                  <a:srgbClr val="1E2761"/>
                </a:solidFill>
                <a:latin typeface="Cambria" pitchFamily="34" charset="0"/>
                <a:ea typeface="Cambria" pitchFamily="34" charset="-122"/>
                <a:cs typeface="Cambria" pitchFamily="34" charset="-120"/>
              </a:rPr>
              <a:t>5 red flags</a:t>
            </a:r>
            <a:endParaRPr lang="en-US" sz="3800" dirty="0"/>
          </a:p>
        </p:txBody>
      </p:sp>
      <p:sp>
        <p:nvSpPr>
          <p:cNvPr id="4" name="Shape 2"/>
          <p:cNvSpPr/>
          <p:nvPr/>
        </p:nvSpPr>
        <p:spPr>
          <a:xfrm>
            <a:off x="822960" y="1600200"/>
            <a:ext cx="10515600" cy="749808"/>
          </a:xfrm>
          <a:prstGeom prst="roundRect">
            <a:avLst>
              <a:gd name="adj" fmla="val 6098"/>
            </a:avLst>
          </a:prstGeom>
          <a:solidFill>
            <a:srgbClr val="FCEBEA"/>
          </a:solidFill>
          <a:ln w="12700">
            <a:solidFill>
              <a:srgbClr val="F5C6C4"/>
            </a:solidFill>
            <a:prstDash val="solid"/>
          </a:ln>
        </p:spPr>
      </p:sp>
      <p:sp>
        <p:nvSpPr>
          <p:cNvPr id="5" name="Shape 3"/>
          <p:cNvSpPr/>
          <p:nvPr/>
        </p:nvSpPr>
        <p:spPr>
          <a:xfrm>
            <a:off x="1005840" y="1746504"/>
            <a:ext cx="457200" cy="457200"/>
          </a:xfrm>
          <a:prstGeom prst="ellipse">
            <a:avLst/>
          </a:prstGeom>
          <a:solidFill>
            <a:srgbClr val="B91C1C"/>
          </a:solidFill>
          <a:ln/>
        </p:spPr>
      </p:sp>
      <p:sp>
        <p:nvSpPr>
          <p:cNvPr id="6" name="Text 4"/>
          <p:cNvSpPr txBox="1"/>
          <p:nvPr/>
        </p:nvSpPr>
        <p:spPr>
          <a:xfrm>
            <a:off x="1005840" y="1746504"/>
            <a:ext cx="457200" cy="457200"/>
          </a:xfrm>
          <a:prstGeom prst="rect">
            <a:avLst/>
          </a:prstGeom>
          <a:noFill/>
          <a:ln/>
        </p:spPr>
        <p:txBody>
          <a:bodyPr wrap="square" lIns="0" tIns="0" rIns="0" bIns="0" rtlCol="0" anchor="ctr"/>
          <a:lstStyle/>
          <a:p>
            <a:pPr algn="ctr" indent="0" marL="0">
              <a:buNone/>
            </a:pPr>
            <a:r>
              <a:rPr lang="en-US" sz="1400" b="1" dirty="0">
                <a:solidFill>
                  <a:srgbClr val="FFFFFF"/>
                </a:solidFill>
                <a:latin typeface="Calibri" pitchFamily="34" charset="0"/>
                <a:ea typeface="Calibri" pitchFamily="34" charset="-122"/>
                <a:cs typeface="Calibri" pitchFamily="34" charset="-120"/>
              </a:rPr>
              <a:t>1</a:t>
            </a:r>
            <a:endParaRPr lang="en-US" sz="1400" dirty="0"/>
          </a:p>
        </p:txBody>
      </p:sp>
      <p:sp>
        <p:nvSpPr>
          <p:cNvPr id="7" name="Text 5"/>
          <p:cNvSpPr txBox="1"/>
          <p:nvPr/>
        </p:nvSpPr>
        <p:spPr>
          <a:xfrm>
            <a:off x="1600200" y="1655064"/>
            <a:ext cx="9601200" cy="640080"/>
          </a:xfrm>
          <a:prstGeom prst="rect">
            <a:avLst/>
          </a:prstGeom>
          <a:noFill/>
          <a:ln/>
        </p:spPr>
        <p:txBody>
          <a:bodyPr wrap="square" lIns="0" tIns="0" rIns="0" bIns="0" rtlCol="0" anchor="ctr"/>
          <a:lstStyle/>
          <a:p>
            <a:pPr indent="0" marL="0">
              <a:buNone/>
            </a:pPr>
            <a:r>
              <a:rPr lang="en-US" sz="1200" b="1" dirty="0">
                <a:solidFill>
                  <a:srgbClr val="B91C1C"/>
                </a:solidFill>
                <a:latin typeface="Calibri" pitchFamily="34" charset="0"/>
                <a:ea typeface="Calibri" pitchFamily="34" charset="-122"/>
                <a:cs typeface="Calibri" pitchFamily="34" charset="-120"/>
              </a:rPr>
              <a:t>no-reply@microsoft-secure-login.com  </a:t>
            </a:r>
            <a:pPr indent="0" marL="0">
              <a:buNone/>
            </a:pPr>
            <a:r>
              <a:rPr lang="en-US" sz="1150" dirty="0">
                <a:solidFill>
                  <a:srgbClr val="2B2F3A"/>
                </a:solidFill>
                <a:latin typeface="Calibri" pitchFamily="34" charset="0"/>
                <a:ea typeface="Calibri" pitchFamily="34" charset="-122"/>
                <a:cs typeface="Calibri" pitchFamily="34" charset="-120"/>
              </a:rPr>
              <a:t>The display name says Microsoft, but the actual domain is microsoft-secure-login.com.</a:t>
            </a:r>
            <a:endParaRPr lang="en-US" sz="1200" dirty="0"/>
          </a:p>
        </p:txBody>
      </p:sp>
      <p:sp>
        <p:nvSpPr>
          <p:cNvPr id="8" name="Shape 6"/>
          <p:cNvSpPr/>
          <p:nvPr/>
        </p:nvSpPr>
        <p:spPr>
          <a:xfrm>
            <a:off x="822960" y="2468880"/>
            <a:ext cx="10515600" cy="749808"/>
          </a:xfrm>
          <a:prstGeom prst="roundRect">
            <a:avLst>
              <a:gd name="adj" fmla="val 6098"/>
            </a:avLst>
          </a:prstGeom>
          <a:solidFill>
            <a:srgbClr val="FCEBEA"/>
          </a:solidFill>
          <a:ln w="12700">
            <a:solidFill>
              <a:srgbClr val="F5C6C4"/>
            </a:solidFill>
            <a:prstDash val="solid"/>
          </a:ln>
        </p:spPr>
      </p:sp>
      <p:sp>
        <p:nvSpPr>
          <p:cNvPr id="9" name="Shape 7"/>
          <p:cNvSpPr/>
          <p:nvPr/>
        </p:nvSpPr>
        <p:spPr>
          <a:xfrm>
            <a:off x="1005840" y="2615184"/>
            <a:ext cx="457200" cy="457200"/>
          </a:xfrm>
          <a:prstGeom prst="ellipse">
            <a:avLst/>
          </a:prstGeom>
          <a:solidFill>
            <a:srgbClr val="B91C1C"/>
          </a:solidFill>
          <a:ln/>
        </p:spPr>
      </p:sp>
      <p:sp>
        <p:nvSpPr>
          <p:cNvPr id="10" name="Text 8"/>
          <p:cNvSpPr txBox="1"/>
          <p:nvPr/>
        </p:nvSpPr>
        <p:spPr>
          <a:xfrm>
            <a:off x="1005840" y="2615184"/>
            <a:ext cx="457200" cy="457200"/>
          </a:xfrm>
          <a:prstGeom prst="rect">
            <a:avLst/>
          </a:prstGeom>
          <a:noFill/>
          <a:ln/>
        </p:spPr>
        <p:txBody>
          <a:bodyPr wrap="square" lIns="0" tIns="0" rIns="0" bIns="0" rtlCol="0" anchor="ctr"/>
          <a:lstStyle/>
          <a:p>
            <a:pPr algn="ctr" indent="0" marL="0">
              <a:buNone/>
            </a:pPr>
            <a:r>
              <a:rPr lang="en-US" sz="1400" b="1" dirty="0">
                <a:solidFill>
                  <a:srgbClr val="FFFFFF"/>
                </a:solidFill>
                <a:latin typeface="Calibri" pitchFamily="34" charset="0"/>
                <a:ea typeface="Calibri" pitchFamily="34" charset="-122"/>
                <a:cs typeface="Calibri" pitchFamily="34" charset="-120"/>
              </a:rPr>
              <a:t>2</a:t>
            </a:r>
            <a:endParaRPr lang="en-US" sz="1400" dirty="0"/>
          </a:p>
        </p:txBody>
      </p:sp>
      <p:sp>
        <p:nvSpPr>
          <p:cNvPr id="11" name="Text 9"/>
          <p:cNvSpPr txBox="1"/>
          <p:nvPr/>
        </p:nvSpPr>
        <p:spPr>
          <a:xfrm>
            <a:off x="1600200" y="2523744"/>
            <a:ext cx="9601200" cy="640080"/>
          </a:xfrm>
          <a:prstGeom prst="rect">
            <a:avLst/>
          </a:prstGeom>
          <a:noFill/>
          <a:ln/>
        </p:spPr>
        <p:txBody>
          <a:bodyPr wrap="square" lIns="0" tIns="0" rIns="0" bIns="0" rtlCol="0" anchor="ctr"/>
          <a:lstStyle/>
          <a:p>
            <a:pPr indent="0" marL="0">
              <a:buNone/>
            </a:pPr>
            <a:r>
              <a:rPr lang="en-US" sz="1200" b="1" dirty="0">
                <a:solidFill>
                  <a:srgbClr val="B91C1C"/>
                </a:solidFill>
                <a:latin typeface="Calibri" pitchFamily="34" charset="0"/>
                <a:ea typeface="Calibri" pitchFamily="34" charset="-122"/>
                <a:cs typeface="Calibri" pitchFamily="34" charset="-120"/>
              </a:rPr>
              <a:t>ACTION REQUIRED: Your password expires in 24 hours  </a:t>
            </a:r>
            <a:pPr indent="0" marL="0">
              <a:buNone/>
            </a:pPr>
            <a:r>
              <a:rPr lang="en-US" sz="1150" dirty="0">
                <a:solidFill>
                  <a:srgbClr val="2B2F3A"/>
                </a:solidFill>
                <a:latin typeface="Calibri" pitchFamily="34" charset="0"/>
                <a:ea typeface="Calibri" pitchFamily="34" charset="-122"/>
                <a:cs typeface="Calibri" pitchFamily="34" charset="-120"/>
              </a:rPr>
              <a:t>Manufactured urgency with a countdown.</a:t>
            </a:r>
            <a:endParaRPr lang="en-US" sz="1200" dirty="0"/>
          </a:p>
        </p:txBody>
      </p:sp>
      <p:sp>
        <p:nvSpPr>
          <p:cNvPr id="12" name="Shape 10"/>
          <p:cNvSpPr/>
          <p:nvPr/>
        </p:nvSpPr>
        <p:spPr>
          <a:xfrm>
            <a:off x="822960" y="3337560"/>
            <a:ext cx="10515600" cy="749808"/>
          </a:xfrm>
          <a:prstGeom prst="roundRect">
            <a:avLst>
              <a:gd name="adj" fmla="val 6098"/>
            </a:avLst>
          </a:prstGeom>
          <a:solidFill>
            <a:srgbClr val="FCEBEA"/>
          </a:solidFill>
          <a:ln w="12700">
            <a:solidFill>
              <a:srgbClr val="F5C6C4"/>
            </a:solidFill>
            <a:prstDash val="solid"/>
          </a:ln>
        </p:spPr>
      </p:sp>
      <p:sp>
        <p:nvSpPr>
          <p:cNvPr id="13" name="Shape 11"/>
          <p:cNvSpPr/>
          <p:nvPr/>
        </p:nvSpPr>
        <p:spPr>
          <a:xfrm>
            <a:off x="1005840" y="3483864"/>
            <a:ext cx="457200" cy="457200"/>
          </a:xfrm>
          <a:prstGeom prst="ellipse">
            <a:avLst/>
          </a:prstGeom>
          <a:solidFill>
            <a:srgbClr val="B91C1C"/>
          </a:solidFill>
          <a:ln/>
        </p:spPr>
      </p:sp>
      <p:sp>
        <p:nvSpPr>
          <p:cNvPr id="14" name="Text 12"/>
          <p:cNvSpPr txBox="1"/>
          <p:nvPr/>
        </p:nvSpPr>
        <p:spPr>
          <a:xfrm>
            <a:off x="1005840" y="3483864"/>
            <a:ext cx="457200" cy="457200"/>
          </a:xfrm>
          <a:prstGeom prst="rect">
            <a:avLst/>
          </a:prstGeom>
          <a:noFill/>
          <a:ln/>
        </p:spPr>
        <p:txBody>
          <a:bodyPr wrap="square" lIns="0" tIns="0" rIns="0" bIns="0" rtlCol="0" anchor="ctr"/>
          <a:lstStyle/>
          <a:p>
            <a:pPr algn="ctr" indent="0" marL="0">
              <a:buNone/>
            </a:pPr>
            <a:r>
              <a:rPr lang="en-US" sz="1400" b="1" dirty="0">
                <a:solidFill>
                  <a:srgbClr val="FFFFFF"/>
                </a:solidFill>
                <a:latin typeface="Calibri" pitchFamily="34" charset="0"/>
                <a:ea typeface="Calibri" pitchFamily="34" charset="-122"/>
                <a:cs typeface="Calibri" pitchFamily="34" charset="-120"/>
              </a:rPr>
              <a:t>3</a:t>
            </a:r>
            <a:endParaRPr lang="en-US" sz="1400" dirty="0"/>
          </a:p>
        </p:txBody>
      </p:sp>
      <p:sp>
        <p:nvSpPr>
          <p:cNvPr id="15" name="Text 13"/>
          <p:cNvSpPr txBox="1"/>
          <p:nvPr/>
        </p:nvSpPr>
        <p:spPr>
          <a:xfrm>
            <a:off x="1600200" y="3392424"/>
            <a:ext cx="9601200" cy="640080"/>
          </a:xfrm>
          <a:prstGeom prst="rect">
            <a:avLst/>
          </a:prstGeom>
          <a:noFill/>
          <a:ln/>
        </p:spPr>
        <p:txBody>
          <a:bodyPr wrap="square" lIns="0" tIns="0" rIns="0" bIns="0" rtlCol="0" anchor="ctr"/>
          <a:lstStyle/>
          <a:p>
            <a:pPr indent="0" marL="0">
              <a:buNone/>
            </a:pPr>
            <a:r>
              <a:rPr lang="en-US" sz="1200" b="1" dirty="0">
                <a:solidFill>
                  <a:srgbClr val="B91C1C"/>
                </a:solidFill>
                <a:latin typeface="Calibri" pitchFamily="34" charset="0"/>
                <a:ea typeface="Calibri" pitchFamily="34" charset="-122"/>
                <a:cs typeface="Calibri" pitchFamily="34" charset="-120"/>
              </a:rPr>
              <a:t>Dear User,  </a:t>
            </a:r>
            <a:pPr indent="0" marL="0">
              <a:buNone/>
            </a:pPr>
            <a:r>
              <a:rPr lang="en-US" sz="1150" dirty="0">
                <a:solidFill>
                  <a:srgbClr val="2B2F3A"/>
                </a:solidFill>
                <a:latin typeface="Calibri" pitchFamily="34" charset="0"/>
                <a:ea typeface="Calibri" pitchFamily="34" charset="-122"/>
                <a:cs typeface="Calibri" pitchFamily="34" charset="-120"/>
              </a:rPr>
              <a:t>A generic greeting.</a:t>
            </a:r>
            <a:endParaRPr lang="en-US" sz="1200" dirty="0"/>
          </a:p>
        </p:txBody>
      </p:sp>
      <p:sp>
        <p:nvSpPr>
          <p:cNvPr id="16" name="Shape 14"/>
          <p:cNvSpPr/>
          <p:nvPr/>
        </p:nvSpPr>
        <p:spPr>
          <a:xfrm>
            <a:off x="822960" y="4206240"/>
            <a:ext cx="10515600" cy="749808"/>
          </a:xfrm>
          <a:prstGeom prst="roundRect">
            <a:avLst>
              <a:gd name="adj" fmla="val 6098"/>
            </a:avLst>
          </a:prstGeom>
          <a:solidFill>
            <a:srgbClr val="FCEBEA"/>
          </a:solidFill>
          <a:ln w="12700">
            <a:solidFill>
              <a:srgbClr val="F5C6C4"/>
            </a:solidFill>
            <a:prstDash val="solid"/>
          </a:ln>
        </p:spPr>
      </p:sp>
      <p:sp>
        <p:nvSpPr>
          <p:cNvPr id="17" name="Shape 15"/>
          <p:cNvSpPr/>
          <p:nvPr/>
        </p:nvSpPr>
        <p:spPr>
          <a:xfrm>
            <a:off x="1005840" y="4352544"/>
            <a:ext cx="457200" cy="457200"/>
          </a:xfrm>
          <a:prstGeom prst="ellipse">
            <a:avLst/>
          </a:prstGeom>
          <a:solidFill>
            <a:srgbClr val="B91C1C"/>
          </a:solidFill>
          <a:ln/>
        </p:spPr>
      </p:sp>
      <p:sp>
        <p:nvSpPr>
          <p:cNvPr id="18" name="Text 16"/>
          <p:cNvSpPr txBox="1"/>
          <p:nvPr/>
        </p:nvSpPr>
        <p:spPr>
          <a:xfrm>
            <a:off x="1005840" y="4352544"/>
            <a:ext cx="457200" cy="457200"/>
          </a:xfrm>
          <a:prstGeom prst="rect">
            <a:avLst/>
          </a:prstGeom>
          <a:noFill/>
          <a:ln/>
        </p:spPr>
        <p:txBody>
          <a:bodyPr wrap="square" lIns="0" tIns="0" rIns="0" bIns="0" rtlCol="0" anchor="ctr"/>
          <a:lstStyle/>
          <a:p>
            <a:pPr algn="ctr" indent="0" marL="0">
              <a:buNone/>
            </a:pPr>
            <a:r>
              <a:rPr lang="en-US" sz="1400" b="1" dirty="0">
                <a:solidFill>
                  <a:srgbClr val="FFFFFF"/>
                </a:solidFill>
                <a:latin typeface="Calibri" pitchFamily="34" charset="0"/>
                <a:ea typeface="Calibri" pitchFamily="34" charset="-122"/>
                <a:cs typeface="Calibri" pitchFamily="34" charset="-120"/>
              </a:rPr>
              <a:t>4</a:t>
            </a:r>
            <a:endParaRPr lang="en-US" sz="1400" dirty="0"/>
          </a:p>
        </p:txBody>
      </p:sp>
      <p:sp>
        <p:nvSpPr>
          <p:cNvPr id="19" name="Text 17"/>
          <p:cNvSpPr txBox="1"/>
          <p:nvPr/>
        </p:nvSpPr>
        <p:spPr>
          <a:xfrm>
            <a:off x="1600200" y="4261104"/>
            <a:ext cx="9601200" cy="640080"/>
          </a:xfrm>
          <a:prstGeom prst="rect">
            <a:avLst/>
          </a:prstGeom>
          <a:noFill/>
          <a:ln/>
        </p:spPr>
        <p:txBody>
          <a:bodyPr wrap="square" lIns="0" tIns="0" rIns="0" bIns="0" rtlCol="0" anchor="ctr"/>
          <a:lstStyle/>
          <a:p>
            <a:pPr indent="0" marL="0">
              <a:buNone/>
            </a:pPr>
            <a:r>
              <a:rPr lang="en-US" sz="1200" b="1" dirty="0">
                <a:solidFill>
                  <a:srgbClr val="B91C1C"/>
                </a:solidFill>
                <a:latin typeface="Calibri" pitchFamily="34" charset="0"/>
                <a:ea typeface="Calibri" pitchFamily="34" charset="-122"/>
                <a:cs typeface="Calibri" pitchFamily="34" charset="-120"/>
              </a:rPr>
              <a:t>Failure to verify within 24 hours will result in permanent loss of…  </a:t>
            </a:r>
            <a:pPr indent="0" marL="0">
              <a:buNone/>
            </a:pPr>
            <a:r>
              <a:rPr lang="en-US" sz="1150" dirty="0">
                <a:solidFill>
                  <a:srgbClr val="2B2F3A"/>
                </a:solidFill>
                <a:latin typeface="Calibri" pitchFamily="34" charset="0"/>
                <a:ea typeface="Calibri" pitchFamily="34" charset="-122"/>
                <a:cs typeface="Calibri" pitchFamily="34" charset="-120"/>
              </a:rPr>
              <a:t>A threat of losing access or data is pressure designed to stop you thinking.</a:t>
            </a:r>
            <a:endParaRPr lang="en-US" sz="1200" dirty="0"/>
          </a:p>
        </p:txBody>
      </p:sp>
      <p:sp>
        <p:nvSpPr>
          <p:cNvPr id="20" name="Shape 18"/>
          <p:cNvSpPr/>
          <p:nvPr/>
        </p:nvSpPr>
        <p:spPr>
          <a:xfrm>
            <a:off x="822960" y="5074920"/>
            <a:ext cx="10515600" cy="749808"/>
          </a:xfrm>
          <a:prstGeom prst="roundRect">
            <a:avLst>
              <a:gd name="adj" fmla="val 6098"/>
            </a:avLst>
          </a:prstGeom>
          <a:solidFill>
            <a:srgbClr val="FCEBEA"/>
          </a:solidFill>
          <a:ln w="12700">
            <a:solidFill>
              <a:srgbClr val="F5C6C4"/>
            </a:solidFill>
            <a:prstDash val="solid"/>
          </a:ln>
        </p:spPr>
      </p:sp>
      <p:sp>
        <p:nvSpPr>
          <p:cNvPr id="21" name="Shape 19"/>
          <p:cNvSpPr/>
          <p:nvPr/>
        </p:nvSpPr>
        <p:spPr>
          <a:xfrm>
            <a:off x="1005840" y="5221224"/>
            <a:ext cx="457200" cy="457200"/>
          </a:xfrm>
          <a:prstGeom prst="ellipse">
            <a:avLst/>
          </a:prstGeom>
          <a:solidFill>
            <a:srgbClr val="B91C1C"/>
          </a:solidFill>
          <a:ln/>
        </p:spPr>
      </p:sp>
      <p:sp>
        <p:nvSpPr>
          <p:cNvPr id="22" name="Text 20"/>
          <p:cNvSpPr txBox="1"/>
          <p:nvPr/>
        </p:nvSpPr>
        <p:spPr>
          <a:xfrm>
            <a:off x="1005840" y="5221224"/>
            <a:ext cx="457200" cy="457200"/>
          </a:xfrm>
          <a:prstGeom prst="rect">
            <a:avLst/>
          </a:prstGeom>
          <a:noFill/>
          <a:ln/>
        </p:spPr>
        <p:txBody>
          <a:bodyPr wrap="square" lIns="0" tIns="0" rIns="0" bIns="0" rtlCol="0" anchor="ctr"/>
          <a:lstStyle/>
          <a:p>
            <a:pPr algn="ctr" indent="0" marL="0">
              <a:buNone/>
            </a:pPr>
            <a:r>
              <a:rPr lang="en-US" sz="1400" b="1" dirty="0">
                <a:solidFill>
                  <a:srgbClr val="FFFFFF"/>
                </a:solidFill>
                <a:latin typeface="Calibri" pitchFamily="34" charset="0"/>
                <a:ea typeface="Calibri" pitchFamily="34" charset="-122"/>
                <a:cs typeface="Calibri" pitchFamily="34" charset="-120"/>
              </a:rPr>
              <a:t>5</a:t>
            </a:r>
            <a:endParaRPr lang="en-US" sz="1400" dirty="0"/>
          </a:p>
        </p:txBody>
      </p:sp>
      <p:sp>
        <p:nvSpPr>
          <p:cNvPr id="23" name="Text 21"/>
          <p:cNvSpPr txBox="1"/>
          <p:nvPr/>
        </p:nvSpPr>
        <p:spPr>
          <a:xfrm>
            <a:off x="1600200" y="5129784"/>
            <a:ext cx="9601200" cy="640080"/>
          </a:xfrm>
          <a:prstGeom prst="rect">
            <a:avLst/>
          </a:prstGeom>
          <a:noFill/>
          <a:ln/>
        </p:spPr>
        <p:txBody>
          <a:bodyPr wrap="square" lIns="0" tIns="0" rIns="0" bIns="0" rtlCol="0" anchor="ctr"/>
          <a:lstStyle/>
          <a:p>
            <a:pPr indent="0" marL="0">
              <a:buNone/>
            </a:pPr>
            <a:r>
              <a:rPr lang="en-US" sz="1200" b="1" dirty="0">
                <a:solidFill>
                  <a:srgbClr val="B91C1C"/>
                </a:solidFill>
                <a:latin typeface="Calibri" pitchFamily="34" charset="0"/>
                <a:ea typeface="Calibri" pitchFamily="34" charset="-122"/>
                <a:cs typeface="Calibri" pitchFamily="34" charset="-120"/>
              </a:rPr>
              <a:t>Keep My Password  </a:t>
            </a:r>
            <a:pPr indent="0" marL="0">
              <a:buNone/>
            </a:pPr>
            <a:r>
              <a:rPr lang="en-US" sz="1150" dirty="0">
                <a:solidFill>
                  <a:srgbClr val="2B2F3A"/>
                </a:solidFill>
                <a:latin typeface="Calibri" pitchFamily="34" charset="0"/>
                <a:ea typeface="Calibri" pitchFamily="34" charset="-122"/>
                <a:cs typeface="Calibri" pitchFamily="34" charset="-120"/>
              </a:rPr>
              <a:t>Hover before you click, always.</a:t>
            </a:r>
            <a:endParaRPr lang="en-US" sz="12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FFFFF"/>
        </a:solidFill>
      </p:bgPr>
    </p:bg>
    <p:spTree>
      <p:nvGrpSpPr>
        <p:cNvPr id="1" name=""/>
        <p:cNvGrpSpPr/>
        <p:nvPr/>
      </p:nvGrpSpPr>
      <p:grpSpPr>
        <a:xfrm>
          <a:off x="0" y="0"/>
          <a:ext cx="0" cy="0"/>
          <a:chOff x="0" y="0"/>
          <a:chExt cx="0" cy="0"/>
        </a:xfrm>
      </p:grpSpPr>
      <p:sp>
        <p:nvSpPr>
          <p:cNvPr id="2" name="Text 0"/>
          <p:cNvSpPr txBox="1"/>
          <p:nvPr/>
        </p:nvSpPr>
        <p:spPr>
          <a:xfrm>
            <a:off x="640080" y="329184"/>
            <a:ext cx="10881360" cy="274320"/>
          </a:xfrm>
          <a:prstGeom prst="rect">
            <a:avLst/>
          </a:prstGeom>
          <a:noFill/>
          <a:ln/>
        </p:spPr>
        <p:txBody>
          <a:bodyPr wrap="square" lIns="0" tIns="0" rIns="0" bIns="0" rtlCol="0" anchor="ctr"/>
          <a:lstStyle/>
          <a:p>
            <a:pPr indent="0" marL="0">
              <a:buNone/>
            </a:pPr>
            <a:r>
              <a:rPr lang="en-US" sz="1100" b="1" spc="200" kern="0" dirty="0">
                <a:solidFill>
                  <a:srgbClr val="B91C1C"/>
                </a:solidFill>
                <a:latin typeface="Calibri" pitchFamily="34" charset="0"/>
                <a:ea typeface="Calibri" pitchFamily="34" charset="-122"/>
                <a:cs typeface="Calibri" pitchFamily="34" charset="-120"/>
              </a:rPr>
              <a:t>EXERCISE TWO</a:t>
            </a:r>
            <a:endParaRPr lang="en-US" sz="1100" dirty="0"/>
          </a:p>
        </p:txBody>
      </p:sp>
      <p:sp>
        <p:nvSpPr>
          <p:cNvPr id="3" name="Text 1"/>
          <p:cNvSpPr txBox="1"/>
          <p:nvPr/>
        </p:nvSpPr>
        <p:spPr>
          <a:xfrm>
            <a:off x="640080" y="457200"/>
            <a:ext cx="10881360" cy="914400"/>
          </a:xfrm>
          <a:prstGeom prst="rect">
            <a:avLst/>
          </a:prstGeom>
          <a:noFill/>
          <a:ln/>
        </p:spPr>
        <p:txBody>
          <a:bodyPr wrap="square" lIns="0" tIns="0" rIns="0" bIns="0" rtlCol="0" anchor="ctr"/>
          <a:lstStyle/>
          <a:p>
            <a:pPr indent="0" marL="0">
              <a:buNone/>
            </a:pPr>
            <a:r>
              <a:rPr lang="en-US" sz="3800" b="1" dirty="0">
                <a:solidFill>
                  <a:srgbClr val="1E2761"/>
                </a:solidFill>
                <a:latin typeface="Cambria" pitchFamily="34" charset="0"/>
                <a:ea typeface="Cambria" pitchFamily="34" charset="-122"/>
                <a:cs typeface="Cambria" pitchFamily="34" charset="-120"/>
              </a:rPr>
              <a:t>Scenario 2 of 3</a:t>
            </a:r>
            <a:endParaRPr lang="en-US" sz="3800" dirty="0"/>
          </a:p>
        </p:txBody>
      </p:sp>
      <p:sp>
        <p:nvSpPr>
          <p:cNvPr id="4" name="Text 2"/>
          <p:cNvSpPr txBox="1"/>
          <p:nvPr/>
        </p:nvSpPr>
        <p:spPr>
          <a:xfrm>
            <a:off x="640080" y="1371600"/>
            <a:ext cx="10881360" cy="457200"/>
          </a:xfrm>
          <a:prstGeom prst="rect">
            <a:avLst/>
          </a:prstGeom>
          <a:noFill/>
          <a:ln/>
        </p:spPr>
        <p:txBody>
          <a:bodyPr wrap="square" lIns="0" tIns="0" rIns="0" bIns="0" rtlCol="0" anchor="ctr"/>
          <a:lstStyle/>
          <a:p>
            <a:pPr indent="0" marL="0">
              <a:buNone/>
            </a:pPr>
            <a:r>
              <a:rPr lang="en-US" sz="1450" dirty="0">
                <a:solidFill>
                  <a:srgbClr val="6B7280"/>
                </a:solidFill>
                <a:latin typeface="Calibri" pitchFamily="34" charset="0"/>
                <a:ea typeface="Calibri" pitchFamily="34" charset="-122"/>
                <a:cs typeface="Calibri" pitchFamily="34" charset="-120"/>
              </a:rPr>
              <a:t>QR code phishing, or quishing, rose sharply because a code dodges email link scanners and moves you onto a personal phone. Find the red flags.</a:t>
            </a:r>
            <a:endParaRPr lang="en-US" sz="1450" dirty="0"/>
          </a:p>
        </p:txBody>
      </p:sp>
      <p:sp>
        <p:nvSpPr>
          <p:cNvPr id="5" name="Shape 3"/>
          <p:cNvSpPr/>
          <p:nvPr/>
        </p:nvSpPr>
        <p:spPr>
          <a:xfrm>
            <a:off x="1645920" y="1920240"/>
            <a:ext cx="8869680" cy="3840480"/>
          </a:xfrm>
          <a:prstGeom prst="roundRect">
            <a:avLst>
              <a:gd name="adj" fmla="val 952"/>
            </a:avLst>
          </a:prstGeom>
          <a:solidFill>
            <a:srgbClr val="FFFFFF"/>
          </a:solidFill>
          <a:ln w="12700">
            <a:solidFill>
              <a:srgbClr val="D8DEE9"/>
            </a:solidFill>
            <a:prstDash val="solid"/>
          </a:ln>
        </p:spPr>
      </p:sp>
      <p:sp>
        <p:nvSpPr>
          <p:cNvPr id="6" name="Shape 4"/>
          <p:cNvSpPr/>
          <p:nvPr/>
        </p:nvSpPr>
        <p:spPr>
          <a:xfrm>
            <a:off x="1645920" y="1920240"/>
            <a:ext cx="8869680" cy="822960"/>
          </a:xfrm>
          <a:prstGeom prst="rect">
            <a:avLst/>
          </a:prstGeom>
          <a:solidFill>
            <a:srgbClr val="F4F6FA"/>
          </a:solidFill>
          <a:ln w="12700">
            <a:solidFill>
              <a:srgbClr val="F4F6FA"/>
            </a:solidFill>
            <a:prstDash val="solid"/>
          </a:ln>
        </p:spPr>
      </p:sp>
      <p:sp>
        <p:nvSpPr>
          <p:cNvPr id="7" name="Text 5"/>
          <p:cNvSpPr txBox="1"/>
          <p:nvPr/>
        </p:nvSpPr>
        <p:spPr>
          <a:xfrm>
            <a:off x="1847088" y="2029968"/>
            <a:ext cx="822960" cy="274320"/>
          </a:xfrm>
          <a:prstGeom prst="rect">
            <a:avLst/>
          </a:prstGeom>
          <a:noFill/>
          <a:ln/>
        </p:spPr>
        <p:txBody>
          <a:bodyPr wrap="square" lIns="0" tIns="0" rIns="0" bIns="0" rtlCol="0" anchor="ctr"/>
          <a:lstStyle/>
          <a:p>
            <a:pPr indent="0" marL="0">
              <a:buNone/>
            </a:pPr>
            <a:r>
              <a:rPr lang="en-US" sz="1050" dirty="0">
                <a:solidFill>
                  <a:srgbClr val="6B7280"/>
                </a:solidFill>
                <a:latin typeface="Calibri" pitchFamily="34" charset="0"/>
                <a:ea typeface="Calibri" pitchFamily="34" charset="-122"/>
                <a:cs typeface="Calibri" pitchFamily="34" charset="-120"/>
              </a:rPr>
              <a:t>From</a:t>
            </a:r>
            <a:endParaRPr lang="en-US" sz="1050" dirty="0"/>
          </a:p>
        </p:txBody>
      </p:sp>
      <p:sp>
        <p:nvSpPr>
          <p:cNvPr id="8" name="Text 6"/>
          <p:cNvSpPr txBox="1"/>
          <p:nvPr/>
        </p:nvSpPr>
        <p:spPr>
          <a:xfrm>
            <a:off x="2651760" y="2029968"/>
            <a:ext cx="7680960" cy="274320"/>
          </a:xfrm>
          <a:prstGeom prst="rect">
            <a:avLst/>
          </a:prstGeom>
          <a:noFill/>
          <a:ln/>
        </p:spPr>
        <p:txBody>
          <a:bodyPr wrap="square" lIns="0" tIns="0" rIns="0" bIns="0" rtlCol="0" anchor="ctr"/>
          <a:lstStyle/>
          <a:p>
            <a:pPr indent="0" marL="0">
              <a:buNone/>
            </a:pPr>
            <a:r>
              <a:rPr lang="en-US" sz="1150" dirty="0">
                <a:solidFill>
                  <a:srgbClr val="2B2F3A"/>
                </a:solidFill>
                <a:latin typeface="Calibri" pitchFamily="34" charset="0"/>
                <a:ea typeface="Calibri" pitchFamily="34" charset="-122"/>
                <a:cs typeface="Calibri" pitchFamily="34" charset="-120"/>
              </a:rPr>
              <a:t>IT Helpdesk &lt;it.helpdesk.support@gmail.com&gt;</a:t>
            </a:r>
            <a:endParaRPr lang="en-US" sz="1150" dirty="0"/>
          </a:p>
        </p:txBody>
      </p:sp>
      <p:sp>
        <p:nvSpPr>
          <p:cNvPr id="9" name="Text 7"/>
          <p:cNvSpPr txBox="1"/>
          <p:nvPr/>
        </p:nvSpPr>
        <p:spPr>
          <a:xfrm>
            <a:off x="1847088" y="2340864"/>
            <a:ext cx="822960" cy="274320"/>
          </a:xfrm>
          <a:prstGeom prst="rect">
            <a:avLst/>
          </a:prstGeom>
          <a:noFill/>
          <a:ln/>
        </p:spPr>
        <p:txBody>
          <a:bodyPr wrap="square" lIns="0" tIns="0" rIns="0" bIns="0" rtlCol="0" anchor="ctr"/>
          <a:lstStyle/>
          <a:p>
            <a:pPr indent="0" marL="0">
              <a:buNone/>
            </a:pPr>
            <a:r>
              <a:rPr lang="en-US" sz="1050" dirty="0">
                <a:solidFill>
                  <a:srgbClr val="6B7280"/>
                </a:solidFill>
                <a:latin typeface="Calibri" pitchFamily="34" charset="0"/>
                <a:ea typeface="Calibri" pitchFamily="34" charset="-122"/>
                <a:cs typeface="Calibri" pitchFamily="34" charset="-120"/>
              </a:rPr>
              <a:t>Subject</a:t>
            </a:r>
            <a:endParaRPr lang="en-US" sz="1050" dirty="0"/>
          </a:p>
        </p:txBody>
      </p:sp>
      <p:sp>
        <p:nvSpPr>
          <p:cNvPr id="10" name="Text 8"/>
          <p:cNvSpPr txBox="1"/>
          <p:nvPr/>
        </p:nvSpPr>
        <p:spPr>
          <a:xfrm>
            <a:off x="2651760" y="2340864"/>
            <a:ext cx="7680960" cy="274320"/>
          </a:xfrm>
          <a:prstGeom prst="rect">
            <a:avLst/>
          </a:prstGeom>
          <a:noFill/>
          <a:ln/>
        </p:spPr>
        <p:txBody>
          <a:bodyPr wrap="square" lIns="0" tIns="0" rIns="0" bIns="0" rtlCol="0" anchor="ctr"/>
          <a:lstStyle/>
          <a:p>
            <a:pPr indent="0" marL="0">
              <a:buNone/>
            </a:pPr>
            <a:r>
              <a:rPr lang="en-US" sz="1150" dirty="0">
                <a:solidFill>
                  <a:srgbClr val="2B2F3A"/>
                </a:solidFill>
                <a:latin typeface="Calibri" pitchFamily="34" charset="0"/>
                <a:ea typeface="Calibri" pitchFamily="34" charset="-122"/>
                <a:cs typeface="Calibri" pitchFamily="34" charset="-120"/>
              </a:rPr>
              <a:t>Multi-factor authentication re-enrolment required</a:t>
            </a:r>
            <a:endParaRPr lang="en-US" sz="1150" dirty="0"/>
          </a:p>
        </p:txBody>
      </p:sp>
      <p:sp>
        <p:nvSpPr>
          <p:cNvPr id="11" name="Text 9"/>
          <p:cNvSpPr txBox="1"/>
          <p:nvPr/>
        </p:nvSpPr>
        <p:spPr>
          <a:xfrm>
            <a:off x="1847088" y="2889504"/>
            <a:ext cx="8503920" cy="2743200"/>
          </a:xfrm>
          <a:prstGeom prst="rect">
            <a:avLst/>
          </a:prstGeom>
          <a:noFill/>
          <a:ln/>
        </p:spPr>
        <p:txBody>
          <a:bodyPr wrap="square" lIns="0" tIns="0" rIns="0" bIns="0" rtlCol="0" anchor="t"/>
          <a:lstStyle/>
          <a:p>
            <a:pPr indent="0" marL="0">
              <a:lnSpc>
                <a:spcPct val="112000"/>
              </a:lnSpc>
              <a:buNone/>
            </a:pPr>
            <a:r>
              <a:rPr lang="en-US" sz="1150" dirty="0">
                <a:solidFill>
                  <a:srgbClr val="2B2F3A"/>
                </a:solidFill>
                <a:latin typeface="Calibri" pitchFamily="34" charset="0"/>
                <a:ea typeface="Calibri" pitchFamily="34" charset="-122"/>
                <a:cs typeface="Calibri" pitchFamily="34" charset="-120"/>
              </a:rPr>
              <a:t>Hello,</a:t>
            </a:r>
            <a:endParaRPr lang="en-US" sz="1150" dirty="0"/>
          </a:p>
          <a:p>
            <a:pPr indent="0" marL="0">
              <a:lnSpc>
                <a:spcPct val="112000"/>
              </a:lnSpc>
              <a:buNone/>
            </a:pPr>
            <a:endParaRPr lang="en-US" sz="1150" dirty="0"/>
          </a:p>
          <a:p>
            <a:pPr indent="0" marL="0">
              <a:lnSpc>
                <a:spcPct val="112000"/>
              </a:lnSpc>
              <a:buNone/>
            </a:pPr>
            <a:r>
              <a:rPr lang="en-US" sz="1150" dirty="0">
                <a:solidFill>
                  <a:srgbClr val="2B2F3A"/>
                </a:solidFill>
                <a:latin typeface="Calibri" pitchFamily="34" charset="0"/>
                <a:ea typeface="Calibri" pitchFamily="34" charset="-122"/>
                <a:cs typeface="Calibri" pitchFamily="34" charset="-120"/>
              </a:rPr>
              <a:t>As part of a scheduled security upgrade, all staff must re-enrol their authenticator. Scan the code below with your phone camera to complete enrolment.</a:t>
            </a:r>
            <a:endParaRPr lang="en-US" sz="1150" dirty="0"/>
          </a:p>
          <a:p>
            <a:pPr indent="0" marL="0">
              <a:lnSpc>
                <a:spcPct val="112000"/>
              </a:lnSpc>
              <a:buNone/>
            </a:pPr>
            <a:endParaRPr lang="en-US" sz="1150" dirty="0"/>
          </a:p>
          <a:p>
            <a:pPr indent="0" marL="0">
              <a:lnSpc>
                <a:spcPct val="112000"/>
              </a:lnSpc>
              <a:buNone/>
            </a:pPr>
            <a:r>
              <a:rPr lang="en-US" sz="1150" dirty="0">
                <a:solidFill>
                  <a:srgbClr val="2B2F3A"/>
                </a:solidFill>
                <a:latin typeface="Calibri" pitchFamily="34" charset="0"/>
                <a:ea typeface="Calibri" pitchFamily="34" charset="-122"/>
                <a:cs typeface="Calibri" pitchFamily="34" charset="-120"/>
              </a:rPr>
              <a:t>You will be asked to confirm your current six-digit code to verify your identity.</a:t>
            </a:r>
            <a:endParaRPr lang="en-US" sz="1150" dirty="0"/>
          </a:p>
          <a:p>
            <a:pPr indent="0" marL="0">
              <a:lnSpc>
                <a:spcPct val="112000"/>
              </a:lnSpc>
              <a:buNone/>
            </a:pPr>
            <a:endParaRPr lang="en-US" sz="1150" dirty="0"/>
          </a:p>
          <a:p>
            <a:pPr indent="0" marL="0">
              <a:lnSpc>
                <a:spcPct val="112000"/>
              </a:lnSpc>
              <a:buNone/>
            </a:pPr>
            <a:r>
              <a:rPr lang="en-US" sz="1150" dirty="0">
                <a:solidFill>
                  <a:srgbClr val="2B2F3A"/>
                </a:solidFill>
                <a:latin typeface="Calibri" pitchFamily="34" charset="0"/>
                <a:ea typeface="Calibri" pitchFamily="34" charset="-122"/>
                <a:cs typeface="Calibri" pitchFamily="34" charset="-120"/>
              </a:rPr>
              <a:t>Please complete this individually. Do not forward this message to other staff.</a:t>
            </a:r>
            <a:endParaRPr lang="en-US" sz="115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FFFFFF"/>
        </a:solidFill>
      </p:bgPr>
    </p:bg>
    <p:spTree>
      <p:nvGrpSpPr>
        <p:cNvPr id="1" name=""/>
        <p:cNvGrpSpPr/>
        <p:nvPr/>
      </p:nvGrpSpPr>
      <p:grpSpPr>
        <a:xfrm>
          <a:off x="0" y="0"/>
          <a:ext cx="0" cy="0"/>
          <a:chOff x="0" y="0"/>
          <a:chExt cx="0" cy="0"/>
        </a:xfrm>
      </p:grpSpPr>
      <p:sp>
        <p:nvSpPr>
          <p:cNvPr id="2" name="Text 0"/>
          <p:cNvSpPr txBox="1"/>
          <p:nvPr/>
        </p:nvSpPr>
        <p:spPr>
          <a:xfrm>
            <a:off x="640080" y="329184"/>
            <a:ext cx="10881360" cy="274320"/>
          </a:xfrm>
          <a:prstGeom prst="rect">
            <a:avLst/>
          </a:prstGeom>
          <a:noFill/>
          <a:ln/>
        </p:spPr>
        <p:txBody>
          <a:bodyPr wrap="square" lIns="0" tIns="0" rIns="0" bIns="0" rtlCol="0" anchor="ctr"/>
          <a:lstStyle/>
          <a:p>
            <a:pPr indent="0" marL="0">
              <a:buNone/>
            </a:pPr>
            <a:r>
              <a:rPr lang="en-US" sz="1100" b="1" spc="200" kern="0" dirty="0">
                <a:solidFill>
                  <a:srgbClr val="B91C1C"/>
                </a:solidFill>
                <a:latin typeface="Calibri" pitchFamily="34" charset="0"/>
                <a:ea typeface="Calibri" pitchFamily="34" charset="-122"/>
                <a:cs typeface="Calibri" pitchFamily="34" charset="-120"/>
              </a:rPr>
              <a:t>EXERCISE TWO REVEALED</a:t>
            </a:r>
            <a:endParaRPr lang="en-US" sz="1100" dirty="0"/>
          </a:p>
        </p:txBody>
      </p:sp>
      <p:sp>
        <p:nvSpPr>
          <p:cNvPr id="3" name="Text 1"/>
          <p:cNvSpPr txBox="1"/>
          <p:nvPr/>
        </p:nvSpPr>
        <p:spPr>
          <a:xfrm>
            <a:off x="640080" y="457200"/>
            <a:ext cx="10881360" cy="914400"/>
          </a:xfrm>
          <a:prstGeom prst="rect">
            <a:avLst/>
          </a:prstGeom>
          <a:noFill/>
          <a:ln/>
        </p:spPr>
        <p:txBody>
          <a:bodyPr wrap="square" lIns="0" tIns="0" rIns="0" bIns="0" rtlCol="0" anchor="ctr"/>
          <a:lstStyle/>
          <a:p>
            <a:pPr indent="0" marL="0">
              <a:buNone/>
            </a:pPr>
            <a:r>
              <a:rPr lang="en-US" sz="3800" b="1" dirty="0">
                <a:solidFill>
                  <a:srgbClr val="1E2761"/>
                </a:solidFill>
                <a:latin typeface="Cambria" pitchFamily="34" charset="0"/>
                <a:ea typeface="Cambria" pitchFamily="34" charset="-122"/>
                <a:cs typeface="Cambria" pitchFamily="34" charset="-120"/>
              </a:rPr>
              <a:t>4 red flags</a:t>
            </a:r>
            <a:endParaRPr lang="en-US" sz="3800" dirty="0"/>
          </a:p>
        </p:txBody>
      </p:sp>
      <p:sp>
        <p:nvSpPr>
          <p:cNvPr id="4" name="Shape 2"/>
          <p:cNvSpPr/>
          <p:nvPr/>
        </p:nvSpPr>
        <p:spPr>
          <a:xfrm>
            <a:off x="822960" y="1600200"/>
            <a:ext cx="10515600" cy="914400"/>
          </a:xfrm>
          <a:prstGeom prst="roundRect">
            <a:avLst>
              <a:gd name="adj" fmla="val 5000"/>
            </a:avLst>
          </a:prstGeom>
          <a:solidFill>
            <a:srgbClr val="FCEBEA"/>
          </a:solidFill>
          <a:ln w="12700">
            <a:solidFill>
              <a:srgbClr val="F5C6C4"/>
            </a:solidFill>
            <a:prstDash val="solid"/>
          </a:ln>
        </p:spPr>
      </p:sp>
      <p:sp>
        <p:nvSpPr>
          <p:cNvPr id="5" name="Shape 3"/>
          <p:cNvSpPr/>
          <p:nvPr/>
        </p:nvSpPr>
        <p:spPr>
          <a:xfrm>
            <a:off x="1005840" y="1828800"/>
            <a:ext cx="457200" cy="457200"/>
          </a:xfrm>
          <a:prstGeom prst="ellipse">
            <a:avLst/>
          </a:prstGeom>
          <a:solidFill>
            <a:srgbClr val="B91C1C"/>
          </a:solidFill>
          <a:ln/>
        </p:spPr>
      </p:sp>
      <p:sp>
        <p:nvSpPr>
          <p:cNvPr id="6" name="Text 4"/>
          <p:cNvSpPr txBox="1"/>
          <p:nvPr/>
        </p:nvSpPr>
        <p:spPr>
          <a:xfrm>
            <a:off x="1005840" y="1828800"/>
            <a:ext cx="457200" cy="457200"/>
          </a:xfrm>
          <a:prstGeom prst="rect">
            <a:avLst/>
          </a:prstGeom>
          <a:noFill/>
          <a:ln/>
        </p:spPr>
        <p:txBody>
          <a:bodyPr wrap="square" lIns="0" tIns="0" rIns="0" bIns="0" rtlCol="0" anchor="ctr"/>
          <a:lstStyle/>
          <a:p>
            <a:pPr algn="ctr" indent="0" marL="0">
              <a:buNone/>
            </a:pPr>
            <a:r>
              <a:rPr lang="en-US" sz="1400" b="1" dirty="0">
                <a:solidFill>
                  <a:srgbClr val="FFFFFF"/>
                </a:solidFill>
                <a:latin typeface="Calibri" pitchFamily="34" charset="0"/>
                <a:ea typeface="Calibri" pitchFamily="34" charset="-122"/>
                <a:cs typeface="Calibri" pitchFamily="34" charset="-120"/>
              </a:rPr>
              <a:t>1</a:t>
            </a:r>
            <a:endParaRPr lang="en-US" sz="1400" dirty="0"/>
          </a:p>
        </p:txBody>
      </p:sp>
      <p:sp>
        <p:nvSpPr>
          <p:cNvPr id="7" name="Text 5"/>
          <p:cNvSpPr txBox="1"/>
          <p:nvPr/>
        </p:nvSpPr>
        <p:spPr>
          <a:xfrm>
            <a:off x="1600200" y="1655064"/>
            <a:ext cx="9601200" cy="804672"/>
          </a:xfrm>
          <a:prstGeom prst="rect">
            <a:avLst/>
          </a:prstGeom>
          <a:noFill/>
          <a:ln/>
        </p:spPr>
        <p:txBody>
          <a:bodyPr wrap="square" lIns="0" tIns="0" rIns="0" bIns="0" rtlCol="0" anchor="ctr"/>
          <a:lstStyle/>
          <a:p>
            <a:pPr indent="0" marL="0">
              <a:buNone/>
            </a:pPr>
            <a:r>
              <a:rPr lang="en-US" sz="1200" b="1" dirty="0">
                <a:solidFill>
                  <a:srgbClr val="B91C1C"/>
                </a:solidFill>
                <a:latin typeface="Calibri" pitchFamily="34" charset="0"/>
                <a:ea typeface="Calibri" pitchFamily="34" charset="-122"/>
                <a:cs typeface="Calibri" pitchFamily="34" charset="-120"/>
              </a:rPr>
              <a:t>it.helpdesk.support@gmail.com  </a:t>
            </a:r>
            <a:pPr indent="0" marL="0">
              <a:buNone/>
            </a:pPr>
            <a:r>
              <a:rPr lang="en-US" sz="1150" dirty="0">
                <a:solidFill>
                  <a:srgbClr val="2B2F3A"/>
                </a:solidFill>
                <a:latin typeface="Calibri" pitchFamily="34" charset="0"/>
                <a:ea typeface="Calibri" pitchFamily="34" charset="-122"/>
                <a:cs typeface="Calibri" pitchFamily="34" charset="-120"/>
              </a:rPr>
              <a:t>Your internal helpdesk does not email you from a free consumer mail account.</a:t>
            </a:r>
            <a:endParaRPr lang="en-US" sz="1200" dirty="0"/>
          </a:p>
        </p:txBody>
      </p:sp>
      <p:sp>
        <p:nvSpPr>
          <p:cNvPr id="8" name="Shape 6"/>
          <p:cNvSpPr/>
          <p:nvPr/>
        </p:nvSpPr>
        <p:spPr>
          <a:xfrm>
            <a:off x="822960" y="2651760"/>
            <a:ext cx="10515600" cy="914400"/>
          </a:xfrm>
          <a:prstGeom prst="roundRect">
            <a:avLst>
              <a:gd name="adj" fmla="val 5000"/>
            </a:avLst>
          </a:prstGeom>
          <a:solidFill>
            <a:srgbClr val="FCEBEA"/>
          </a:solidFill>
          <a:ln w="12700">
            <a:solidFill>
              <a:srgbClr val="F5C6C4"/>
            </a:solidFill>
            <a:prstDash val="solid"/>
          </a:ln>
        </p:spPr>
      </p:sp>
      <p:sp>
        <p:nvSpPr>
          <p:cNvPr id="9" name="Shape 7"/>
          <p:cNvSpPr/>
          <p:nvPr/>
        </p:nvSpPr>
        <p:spPr>
          <a:xfrm>
            <a:off x="1005840" y="2880360"/>
            <a:ext cx="457200" cy="457200"/>
          </a:xfrm>
          <a:prstGeom prst="ellipse">
            <a:avLst/>
          </a:prstGeom>
          <a:solidFill>
            <a:srgbClr val="B91C1C"/>
          </a:solidFill>
          <a:ln/>
        </p:spPr>
      </p:sp>
      <p:sp>
        <p:nvSpPr>
          <p:cNvPr id="10" name="Text 8"/>
          <p:cNvSpPr txBox="1"/>
          <p:nvPr/>
        </p:nvSpPr>
        <p:spPr>
          <a:xfrm>
            <a:off x="1005840" y="2880360"/>
            <a:ext cx="457200" cy="457200"/>
          </a:xfrm>
          <a:prstGeom prst="rect">
            <a:avLst/>
          </a:prstGeom>
          <a:noFill/>
          <a:ln/>
        </p:spPr>
        <p:txBody>
          <a:bodyPr wrap="square" lIns="0" tIns="0" rIns="0" bIns="0" rtlCol="0" anchor="ctr"/>
          <a:lstStyle/>
          <a:p>
            <a:pPr algn="ctr" indent="0" marL="0">
              <a:buNone/>
            </a:pPr>
            <a:r>
              <a:rPr lang="en-US" sz="1400" b="1" dirty="0">
                <a:solidFill>
                  <a:srgbClr val="FFFFFF"/>
                </a:solidFill>
                <a:latin typeface="Calibri" pitchFamily="34" charset="0"/>
                <a:ea typeface="Calibri" pitchFamily="34" charset="-122"/>
                <a:cs typeface="Calibri" pitchFamily="34" charset="-120"/>
              </a:rPr>
              <a:t>2</a:t>
            </a:r>
            <a:endParaRPr lang="en-US" sz="1400" dirty="0"/>
          </a:p>
        </p:txBody>
      </p:sp>
      <p:sp>
        <p:nvSpPr>
          <p:cNvPr id="11" name="Text 9"/>
          <p:cNvSpPr txBox="1"/>
          <p:nvPr/>
        </p:nvSpPr>
        <p:spPr>
          <a:xfrm>
            <a:off x="1600200" y="2706624"/>
            <a:ext cx="9601200" cy="804672"/>
          </a:xfrm>
          <a:prstGeom prst="rect">
            <a:avLst/>
          </a:prstGeom>
          <a:noFill/>
          <a:ln/>
        </p:spPr>
        <p:txBody>
          <a:bodyPr wrap="square" lIns="0" tIns="0" rIns="0" bIns="0" rtlCol="0" anchor="ctr"/>
          <a:lstStyle/>
          <a:p>
            <a:pPr indent="0" marL="0">
              <a:buNone/>
            </a:pPr>
            <a:r>
              <a:rPr lang="en-US" sz="1200" b="1" dirty="0">
                <a:solidFill>
                  <a:srgbClr val="B91C1C"/>
                </a:solidFill>
                <a:latin typeface="Calibri" pitchFamily="34" charset="0"/>
                <a:ea typeface="Calibri" pitchFamily="34" charset="-122"/>
                <a:cs typeface="Calibri" pitchFamily="34" charset="-120"/>
              </a:rPr>
              <a:t>Scan the code below with your phone camera to complete enrolment.  </a:t>
            </a:r>
            <a:pPr indent="0" marL="0">
              <a:buNone/>
            </a:pPr>
            <a:r>
              <a:rPr lang="en-US" sz="1150" dirty="0">
                <a:solidFill>
                  <a:srgbClr val="2B2F3A"/>
                </a:solidFill>
                <a:latin typeface="Calibri" pitchFamily="34" charset="0"/>
                <a:ea typeface="Calibri" pitchFamily="34" charset="-122"/>
                <a:cs typeface="Calibri" pitchFamily="34" charset="-120"/>
              </a:rPr>
              <a:t>A QR code hides its destination completely.</a:t>
            </a:r>
            <a:endParaRPr lang="en-US" sz="1200" dirty="0"/>
          </a:p>
        </p:txBody>
      </p:sp>
      <p:sp>
        <p:nvSpPr>
          <p:cNvPr id="12" name="Shape 10"/>
          <p:cNvSpPr/>
          <p:nvPr/>
        </p:nvSpPr>
        <p:spPr>
          <a:xfrm>
            <a:off x="822960" y="3703320"/>
            <a:ext cx="10515600" cy="914400"/>
          </a:xfrm>
          <a:prstGeom prst="roundRect">
            <a:avLst>
              <a:gd name="adj" fmla="val 5000"/>
            </a:avLst>
          </a:prstGeom>
          <a:solidFill>
            <a:srgbClr val="FCEBEA"/>
          </a:solidFill>
          <a:ln w="12700">
            <a:solidFill>
              <a:srgbClr val="F5C6C4"/>
            </a:solidFill>
            <a:prstDash val="solid"/>
          </a:ln>
        </p:spPr>
      </p:sp>
      <p:sp>
        <p:nvSpPr>
          <p:cNvPr id="13" name="Shape 11"/>
          <p:cNvSpPr/>
          <p:nvPr/>
        </p:nvSpPr>
        <p:spPr>
          <a:xfrm>
            <a:off x="1005840" y="3931920"/>
            <a:ext cx="457200" cy="457200"/>
          </a:xfrm>
          <a:prstGeom prst="ellipse">
            <a:avLst/>
          </a:prstGeom>
          <a:solidFill>
            <a:srgbClr val="B91C1C"/>
          </a:solidFill>
          <a:ln/>
        </p:spPr>
      </p:sp>
      <p:sp>
        <p:nvSpPr>
          <p:cNvPr id="14" name="Text 12"/>
          <p:cNvSpPr txBox="1"/>
          <p:nvPr/>
        </p:nvSpPr>
        <p:spPr>
          <a:xfrm>
            <a:off x="1005840" y="3931920"/>
            <a:ext cx="457200" cy="457200"/>
          </a:xfrm>
          <a:prstGeom prst="rect">
            <a:avLst/>
          </a:prstGeom>
          <a:noFill/>
          <a:ln/>
        </p:spPr>
        <p:txBody>
          <a:bodyPr wrap="square" lIns="0" tIns="0" rIns="0" bIns="0" rtlCol="0" anchor="ctr"/>
          <a:lstStyle/>
          <a:p>
            <a:pPr algn="ctr" indent="0" marL="0">
              <a:buNone/>
            </a:pPr>
            <a:r>
              <a:rPr lang="en-US" sz="1400" b="1" dirty="0">
                <a:solidFill>
                  <a:srgbClr val="FFFFFF"/>
                </a:solidFill>
                <a:latin typeface="Calibri" pitchFamily="34" charset="0"/>
                <a:ea typeface="Calibri" pitchFamily="34" charset="-122"/>
                <a:cs typeface="Calibri" pitchFamily="34" charset="-120"/>
              </a:rPr>
              <a:t>3</a:t>
            </a:r>
            <a:endParaRPr lang="en-US" sz="1400" dirty="0"/>
          </a:p>
        </p:txBody>
      </p:sp>
      <p:sp>
        <p:nvSpPr>
          <p:cNvPr id="15" name="Text 13"/>
          <p:cNvSpPr txBox="1"/>
          <p:nvPr/>
        </p:nvSpPr>
        <p:spPr>
          <a:xfrm>
            <a:off x="1600200" y="3758184"/>
            <a:ext cx="9601200" cy="804672"/>
          </a:xfrm>
          <a:prstGeom prst="rect">
            <a:avLst/>
          </a:prstGeom>
          <a:noFill/>
          <a:ln/>
        </p:spPr>
        <p:txBody>
          <a:bodyPr wrap="square" lIns="0" tIns="0" rIns="0" bIns="0" rtlCol="0" anchor="ctr"/>
          <a:lstStyle/>
          <a:p>
            <a:pPr indent="0" marL="0">
              <a:buNone/>
            </a:pPr>
            <a:r>
              <a:rPr lang="en-US" sz="1200" b="1" dirty="0">
                <a:solidFill>
                  <a:srgbClr val="B91C1C"/>
                </a:solidFill>
                <a:latin typeface="Calibri" pitchFamily="34" charset="0"/>
                <a:ea typeface="Calibri" pitchFamily="34" charset="-122"/>
                <a:cs typeface="Calibri" pitchFamily="34" charset="-120"/>
              </a:rPr>
              <a:t>You will be asked to confirm your current six-digit code to verify…  </a:t>
            </a:r>
            <a:pPr indent="0" marL="0">
              <a:buNone/>
            </a:pPr>
            <a:r>
              <a:rPr lang="en-US" sz="1150" dirty="0">
                <a:solidFill>
                  <a:srgbClr val="2B2F3A"/>
                </a:solidFill>
                <a:latin typeface="Calibri" pitchFamily="34" charset="0"/>
                <a:ea typeface="Calibri" pitchFamily="34" charset="-122"/>
                <a:cs typeface="Calibri" pitchFamily="34" charset="-120"/>
              </a:rPr>
              <a:t>Real IT never needs your current code or password.</a:t>
            </a:r>
            <a:endParaRPr lang="en-US" sz="1200" dirty="0"/>
          </a:p>
        </p:txBody>
      </p:sp>
      <p:sp>
        <p:nvSpPr>
          <p:cNvPr id="16" name="Shape 14"/>
          <p:cNvSpPr/>
          <p:nvPr/>
        </p:nvSpPr>
        <p:spPr>
          <a:xfrm>
            <a:off x="822960" y="4754880"/>
            <a:ext cx="10515600" cy="914400"/>
          </a:xfrm>
          <a:prstGeom prst="roundRect">
            <a:avLst>
              <a:gd name="adj" fmla="val 5000"/>
            </a:avLst>
          </a:prstGeom>
          <a:solidFill>
            <a:srgbClr val="FCEBEA"/>
          </a:solidFill>
          <a:ln w="12700">
            <a:solidFill>
              <a:srgbClr val="F5C6C4"/>
            </a:solidFill>
            <a:prstDash val="solid"/>
          </a:ln>
        </p:spPr>
      </p:sp>
      <p:sp>
        <p:nvSpPr>
          <p:cNvPr id="17" name="Shape 15"/>
          <p:cNvSpPr/>
          <p:nvPr/>
        </p:nvSpPr>
        <p:spPr>
          <a:xfrm>
            <a:off x="1005840" y="4983480"/>
            <a:ext cx="457200" cy="457200"/>
          </a:xfrm>
          <a:prstGeom prst="ellipse">
            <a:avLst/>
          </a:prstGeom>
          <a:solidFill>
            <a:srgbClr val="B91C1C"/>
          </a:solidFill>
          <a:ln/>
        </p:spPr>
      </p:sp>
      <p:sp>
        <p:nvSpPr>
          <p:cNvPr id="18" name="Text 16"/>
          <p:cNvSpPr txBox="1"/>
          <p:nvPr/>
        </p:nvSpPr>
        <p:spPr>
          <a:xfrm>
            <a:off x="1005840" y="4983480"/>
            <a:ext cx="457200" cy="457200"/>
          </a:xfrm>
          <a:prstGeom prst="rect">
            <a:avLst/>
          </a:prstGeom>
          <a:noFill/>
          <a:ln/>
        </p:spPr>
        <p:txBody>
          <a:bodyPr wrap="square" lIns="0" tIns="0" rIns="0" bIns="0" rtlCol="0" anchor="ctr"/>
          <a:lstStyle/>
          <a:p>
            <a:pPr algn="ctr" indent="0" marL="0">
              <a:buNone/>
            </a:pPr>
            <a:r>
              <a:rPr lang="en-US" sz="1400" b="1" dirty="0">
                <a:solidFill>
                  <a:srgbClr val="FFFFFF"/>
                </a:solidFill>
                <a:latin typeface="Calibri" pitchFamily="34" charset="0"/>
                <a:ea typeface="Calibri" pitchFamily="34" charset="-122"/>
                <a:cs typeface="Calibri" pitchFamily="34" charset="-120"/>
              </a:rPr>
              <a:t>4</a:t>
            </a:r>
            <a:endParaRPr lang="en-US" sz="1400" dirty="0"/>
          </a:p>
        </p:txBody>
      </p:sp>
      <p:sp>
        <p:nvSpPr>
          <p:cNvPr id="19" name="Text 17"/>
          <p:cNvSpPr txBox="1"/>
          <p:nvPr/>
        </p:nvSpPr>
        <p:spPr>
          <a:xfrm>
            <a:off x="1600200" y="4809744"/>
            <a:ext cx="9601200" cy="804672"/>
          </a:xfrm>
          <a:prstGeom prst="rect">
            <a:avLst/>
          </a:prstGeom>
          <a:noFill/>
          <a:ln/>
        </p:spPr>
        <p:txBody>
          <a:bodyPr wrap="square" lIns="0" tIns="0" rIns="0" bIns="0" rtlCol="0" anchor="ctr"/>
          <a:lstStyle/>
          <a:p>
            <a:pPr indent="0" marL="0">
              <a:buNone/>
            </a:pPr>
            <a:r>
              <a:rPr lang="en-US" sz="1200" b="1" dirty="0">
                <a:solidFill>
                  <a:srgbClr val="B91C1C"/>
                </a:solidFill>
                <a:latin typeface="Calibri" pitchFamily="34" charset="0"/>
                <a:ea typeface="Calibri" pitchFamily="34" charset="-122"/>
                <a:cs typeface="Calibri" pitchFamily="34" charset="-120"/>
              </a:rPr>
              <a:t>Please complete this individually. Do not forward this message to…  </a:t>
            </a:r>
            <a:pPr indent="0" marL="0">
              <a:buNone/>
            </a:pPr>
            <a:r>
              <a:rPr lang="en-US" sz="1150" dirty="0">
                <a:solidFill>
                  <a:srgbClr val="2B2F3A"/>
                </a:solidFill>
                <a:latin typeface="Calibri" pitchFamily="34" charset="0"/>
                <a:ea typeface="Calibri" pitchFamily="34" charset="-122"/>
                <a:cs typeface="Calibri" pitchFamily="34" charset="-120"/>
              </a:rPr>
              <a:t>Discouraging you from checking with a colleague or the service desk is a control tactic.</a:t>
            </a:r>
            <a:endParaRPr lang="en-US" sz="1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FFFFFF"/>
        </a:solidFill>
      </p:bgPr>
    </p:bg>
    <p:spTree>
      <p:nvGrpSpPr>
        <p:cNvPr id="1" name=""/>
        <p:cNvGrpSpPr/>
        <p:nvPr/>
      </p:nvGrpSpPr>
      <p:grpSpPr>
        <a:xfrm>
          <a:off x="0" y="0"/>
          <a:ext cx="0" cy="0"/>
          <a:chOff x="0" y="0"/>
          <a:chExt cx="0" cy="0"/>
        </a:xfrm>
      </p:grpSpPr>
      <p:sp>
        <p:nvSpPr>
          <p:cNvPr id="2" name="Text 0"/>
          <p:cNvSpPr txBox="1"/>
          <p:nvPr/>
        </p:nvSpPr>
        <p:spPr>
          <a:xfrm>
            <a:off x="640080" y="329184"/>
            <a:ext cx="10881360" cy="274320"/>
          </a:xfrm>
          <a:prstGeom prst="rect">
            <a:avLst/>
          </a:prstGeom>
          <a:noFill/>
          <a:ln/>
        </p:spPr>
        <p:txBody>
          <a:bodyPr wrap="square" lIns="0" tIns="0" rIns="0" bIns="0" rtlCol="0" anchor="ctr"/>
          <a:lstStyle/>
          <a:p>
            <a:pPr indent="0" marL="0">
              <a:buNone/>
            </a:pPr>
            <a:r>
              <a:rPr lang="en-US" sz="1100" b="1" spc="200" kern="0" dirty="0">
                <a:solidFill>
                  <a:srgbClr val="B91C1C"/>
                </a:solidFill>
                <a:latin typeface="Calibri" pitchFamily="34" charset="0"/>
                <a:ea typeface="Calibri" pitchFamily="34" charset="-122"/>
                <a:cs typeface="Calibri" pitchFamily="34" charset="-120"/>
              </a:rPr>
              <a:t>EXERCISE THREE</a:t>
            </a:r>
            <a:endParaRPr lang="en-US" sz="1100" dirty="0"/>
          </a:p>
        </p:txBody>
      </p:sp>
      <p:sp>
        <p:nvSpPr>
          <p:cNvPr id="3" name="Text 1"/>
          <p:cNvSpPr txBox="1"/>
          <p:nvPr/>
        </p:nvSpPr>
        <p:spPr>
          <a:xfrm>
            <a:off x="640080" y="457200"/>
            <a:ext cx="10881360" cy="914400"/>
          </a:xfrm>
          <a:prstGeom prst="rect">
            <a:avLst/>
          </a:prstGeom>
          <a:noFill/>
          <a:ln/>
        </p:spPr>
        <p:txBody>
          <a:bodyPr wrap="square" lIns="0" tIns="0" rIns="0" bIns="0" rtlCol="0" anchor="ctr"/>
          <a:lstStyle/>
          <a:p>
            <a:pPr indent="0" marL="0">
              <a:buNone/>
            </a:pPr>
            <a:r>
              <a:rPr lang="en-US" sz="3800" b="1" dirty="0">
                <a:solidFill>
                  <a:srgbClr val="1E2761"/>
                </a:solidFill>
                <a:latin typeface="Cambria" pitchFamily="34" charset="0"/>
                <a:ea typeface="Cambria" pitchFamily="34" charset="-122"/>
                <a:cs typeface="Cambria" pitchFamily="34" charset="-120"/>
              </a:rPr>
              <a:t>Scenario 3 of 3</a:t>
            </a:r>
            <a:endParaRPr lang="en-US" sz="3800" dirty="0"/>
          </a:p>
        </p:txBody>
      </p:sp>
      <p:sp>
        <p:nvSpPr>
          <p:cNvPr id="4" name="Text 2"/>
          <p:cNvSpPr txBox="1"/>
          <p:nvPr/>
        </p:nvSpPr>
        <p:spPr>
          <a:xfrm>
            <a:off x="640080" y="1371600"/>
            <a:ext cx="10881360" cy="457200"/>
          </a:xfrm>
          <a:prstGeom prst="rect">
            <a:avLst/>
          </a:prstGeom>
          <a:noFill/>
          <a:ln/>
        </p:spPr>
        <p:txBody>
          <a:bodyPr wrap="square" lIns="0" tIns="0" rIns="0" bIns="0" rtlCol="0" anchor="ctr"/>
          <a:lstStyle/>
          <a:p>
            <a:pPr indent="0" marL="0">
              <a:buNone/>
            </a:pPr>
            <a:r>
              <a:rPr lang="en-US" sz="1450" dirty="0">
                <a:solidFill>
                  <a:srgbClr val="6B7280"/>
                </a:solidFill>
                <a:latin typeface="Calibri" pitchFamily="34" charset="0"/>
                <a:ea typeface="Calibri" pitchFamily="34" charset="-122"/>
                <a:cs typeface="Calibri" pitchFamily="34" charset="-120"/>
              </a:rPr>
              <a:t>Business email compromise is the costliest category by a wide margin, and this is what it usually looks like. No links, no attachments, no malware.</a:t>
            </a:r>
            <a:endParaRPr lang="en-US" sz="1450" dirty="0"/>
          </a:p>
        </p:txBody>
      </p:sp>
      <p:sp>
        <p:nvSpPr>
          <p:cNvPr id="5" name="Shape 3"/>
          <p:cNvSpPr/>
          <p:nvPr/>
        </p:nvSpPr>
        <p:spPr>
          <a:xfrm>
            <a:off x="1645920" y="1920240"/>
            <a:ext cx="8869680" cy="3840480"/>
          </a:xfrm>
          <a:prstGeom prst="roundRect">
            <a:avLst>
              <a:gd name="adj" fmla="val 952"/>
            </a:avLst>
          </a:prstGeom>
          <a:solidFill>
            <a:srgbClr val="FFFFFF"/>
          </a:solidFill>
          <a:ln w="12700">
            <a:solidFill>
              <a:srgbClr val="D8DEE9"/>
            </a:solidFill>
            <a:prstDash val="solid"/>
          </a:ln>
        </p:spPr>
      </p:sp>
      <p:sp>
        <p:nvSpPr>
          <p:cNvPr id="6" name="Shape 4"/>
          <p:cNvSpPr/>
          <p:nvPr/>
        </p:nvSpPr>
        <p:spPr>
          <a:xfrm>
            <a:off x="1645920" y="1920240"/>
            <a:ext cx="8869680" cy="1133856"/>
          </a:xfrm>
          <a:prstGeom prst="rect">
            <a:avLst/>
          </a:prstGeom>
          <a:solidFill>
            <a:srgbClr val="F4F6FA"/>
          </a:solidFill>
          <a:ln w="12700">
            <a:solidFill>
              <a:srgbClr val="F4F6FA"/>
            </a:solidFill>
            <a:prstDash val="solid"/>
          </a:ln>
        </p:spPr>
      </p:sp>
      <p:sp>
        <p:nvSpPr>
          <p:cNvPr id="7" name="Text 5"/>
          <p:cNvSpPr txBox="1"/>
          <p:nvPr/>
        </p:nvSpPr>
        <p:spPr>
          <a:xfrm>
            <a:off x="1847088" y="2029968"/>
            <a:ext cx="822960" cy="274320"/>
          </a:xfrm>
          <a:prstGeom prst="rect">
            <a:avLst/>
          </a:prstGeom>
          <a:noFill/>
          <a:ln/>
        </p:spPr>
        <p:txBody>
          <a:bodyPr wrap="square" lIns="0" tIns="0" rIns="0" bIns="0" rtlCol="0" anchor="ctr"/>
          <a:lstStyle/>
          <a:p>
            <a:pPr indent="0" marL="0">
              <a:buNone/>
            </a:pPr>
            <a:r>
              <a:rPr lang="en-US" sz="1050" dirty="0">
                <a:solidFill>
                  <a:srgbClr val="6B7280"/>
                </a:solidFill>
                <a:latin typeface="Calibri" pitchFamily="34" charset="0"/>
                <a:ea typeface="Calibri" pitchFamily="34" charset="-122"/>
                <a:cs typeface="Calibri" pitchFamily="34" charset="-120"/>
              </a:rPr>
              <a:t>From</a:t>
            </a:r>
            <a:endParaRPr lang="en-US" sz="1050" dirty="0"/>
          </a:p>
        </p:txBody>
      </p:sp>
      <p:sp>
        <p:nvSpPr>
          <p:cNvPr id="8" name="Text 6"/>
          <p:cNvSpPr txBox="1"/>
          <p:nvPr/>
        </p:nvSpPr>
        <p:spPr>
          <a:xfrm>
            <a:off x="2651760" y="2029968"/>
            <a:ext cx="7680960" cy="274320"/>
          </a:xfrm>
          <a:prstGeom prst="rect">
            <a:avLst/>
          </a:prstGeom>
          <a:noFill/>
          <a:ln/>
        </p:spPr>
        <p:txBody>
          <a:bodyPr wrap="square" lIns="0" tIns="0" rIns="0" bIns="0" rtlCol="0" anchor="ctr"/>
          <a:lstStyle/>
          <a:p>
            <a:pPr indent="0" marL="0">
              <a:buNone/>
            </a:pPr>
            <a:r>
              <a:rPr lang="en-US" sz="1150" dirty="0">
                <a:solidFill>
                  <a:srgbClr val="2B2F3A"/>
                </a:solidFill>
                <a:latin typeface="Calibri" pitchFamily="34" charset="0"/>
                <a:ea typeface="Calibri" pitchFamily="34" charset="-122"/>
                <a:cs typeface="Calibri" pitchFamily="34" charset="-120"/>
              </a:rPr>
              <a:t>Dana Whitfield &lt;d.whitfield@northwind-supplies.ca&gt;</a:t>
            </a:r>
            <a:endParaRPr lang="en-US" sz="1150" dirty="0"/>
          </a:p>
        </p:txBody>
      </p:sp>
      <p:sp>
        <p:nvSpPr>
          <p:cNvPr id="9" name="Text 7"/>
          <p:cNvSpPr txBox="1"/>
          <p:nvPr/>
        </p:nvSpPr>
        <p:spPr>
          <a:xfrm>
            <a:off x="1847088" y="2340864"/>
            <a:ext cx="822960" cy="274320"/>
          </a:xfrm>
          <a:prstGeom prst="rect">
            <a:avLst/>
          </a:prstGeom>
          <a:noFill/>
          <a:ln/>
        </p:spPr>
        <p:txBody>
          <a:bodyPr wrap="square" lIns="0" tIns="0" rIns="0" bIns="0" rtlCol="0" anchor="ctr"/>
          <a:lstStyle/>
          <a:p>
            <a:pPr indent="0" marL="0">
              <a:buNone/>
            </a:pPr>
            <a:r>
              <a:rPr lang="en-US" sz="1050" dirty="0">
                <a:solidFill>
                  <a:srgbClr val="6B7280"/>
                </a:solidFill>
                <a:latin typeface="Calibri" pitchFamily="34" charset="0"/>
                <a:ea typeface="Calibri" pitchFamily="34" charset="-122"/>
                <a:cs typeface="Calibri" pitchFamily="34" charset="-120"/>
              </a:rPr>
              <a:t>Reply-To</a:t>
            </a:r>
            <a:endParaRPr lang="en-US" sz="1050" dirty="0"/>
          </a:p>
        </p:txBody>
      </p:sp>
      <p:sp>
        <p:nvSpPr>
          <p:cNvPr id="10" name="Text 8"/>
          <p:cNvSpPr txBox="1"/>
          <p:nvPr/>
        </p:nvSpPr>
        <p:spPr>
          <a:xfrm>
            <a:off x="2651760" y="2340864"/>
            <a:ext cx="7680960" cy="274320"/>
          </a:xfrm>
          <a:prstGeom prst="rect">
            <a:avLst/>
          </a:prstGeom>
          <a:noFill/>
          <a:ln/>
        </p:spPr>
        <p:txBody>
          <a:bodyPr wrap="square" lIns="0" tIns="0" rIns="0" bIns="0" rtlCol="0" anchor="ctr"/>
          <a:lstStyle/>
          <a:p>
            <a:pPr indent="0" marL="0">
              <a:buNone/>
            </a:pPr>
            <a:r>
              <a:rPr lang="en-US" sz="1150" dirty="0">
                <a:solidFill>
                  <a:srgbClr val="2B2F3A"/>
                </a:solidFill>
                <a:latin typeface="Calibri" pitchFamily="34" charset="0"/>
                <a:ea typeface="Calibri" pitchFamily="34" charset="-122"/>
                <a:cs typeface="Calibri" pitchFamily="34" charset="-120"/>
              </a:rPr>
              <a:t>dwhitfield.finance@proton.me</a:t>
            </a:r>
            <a:endParaRPr lang="en-US" sz="1150" dirty="0"/>
          </a:p>
        </p:txBody>
      </p:sp>
      <p:sp>
        <p:nvSpPr>
          <p:cNvPr id="11" name="Text 9"/>
          <p:cNvSpPr txBox="1"/>
          <p:nvPr/>
        </p:nvSpPr>
        <p:spPr>
          <a:xfrm>
            <a:off x="1847088" y="2651760"/>
            <a:ext cx="822960" cy="274320"/>
          </a:xfrm>
          <a:prstGeom prst="rect">
            <a:avLst/>
          </a:prstGeom>
          <a:noFill/>
          <a:ln/>
        </p:spPr>
        <p:txBody>
          <a:bodyPr wrap="square" lIns="0" tIns="0" rIns="0" bIns="0" rtlCol="0" anchor="ctr"/>
          <a:lstStyle/>
          <a:p>
            <a:pPr indent="0" marL="0">
              <a:buNone/>
            </a:pPr>
            <a:r>
              <a:rPr lang="en-US" sz="1050" dirty="0">
                <a:solidFill>
                  <a:srgbClr val="6B7280"/>
                </a:solidFill>
                <a:latin typeface="Calibri" pitchFamily="34" charset="0"/>
                <a:ea typeface="Calibri" pitchFamily="34" charset="-122"/>
                <a:cs typeface="Calibri" pitchFamily="34" charset="-120"/>
              </a:rPr>
              <a:t>Subject</a:t>
            </a:r>
            <a:endParaRPr lang="en-US" sz="1050" dirty="0"/>
          </a:p>
        </p:txBody>
      </p:sp>
      <p:sp>
        <p:nvSpPr>
          <p:cNvPr id="12" name="Text 10"/>
          <p:cNvSpPr txBox="1"/>
          <p:nvPr/>
        </p:nvSpPr>
        <p:spPr>
          <a:xfrm>
            <a:off x="2651760" y="2651760"/>
            <a:ext cx="7680960" cy="274320"/>
          </a:xfrm>
          <a:prstGeom prst="rect">
            <a:avLst/>
          </a:prstGeom>
          <a:noFill/>
          <a:ln/>
        </p:spPr>
        <p:txBody>
          <a:bodyPr wrap="square" lIns="0" tIns="0" rIns="0" bIns="0" rtlCol="0" anchor="ctr"/>
          <a:lstStyle/>
          <a:p>
            <a:pPr indent="0" marL="0">
              <a:buNone/>
            </a:pPr>
            <a:r>
              <a:rPr lang="en-US" sz="1150" dirty="0">
                <a:solidFill>
                  <a:srgbClr val="2B2F3A"/>
                </a:solidFill>
                <a:latin typeface="Calibri" pitchFamily="34" charset="0"/>
                <a:ea typeface="Calibri" pitchFamily="34" charset="-122"/>
                <a:cs typeface="Calibri" pitchFamily="34" charset="-120"/>
              </a:rPr>
              <a:t>Quick favour</a:t>
            </a:r>
            <a:endParaRPr lang="en-US" sz="1150" dirty="0"/>
          </a:p>
        </p:txBody>
      </p:sp>
      <p:sp>
        <p:nvSpPr>
          <p:cNvPr id="13" name="Text 11"/>
          <p:cNvSpPr txBox="1"/>
          <p:nvPr/>
        </p:nvSpPr>
        <p:spPr>
          <a:xfrm>
            <a:off x="1847088" y="3200400"/>
            <a:ext cx="8503920" cy="2432304"/>
          </a:xfrm>
          <a:prstGeom prst="rect">
            <a:avLst/>
          </a:prstGeom>
          <a:noFill/>
          <a:ln/>
        </p:spPr>
        <p:txBody>
          <a:bodyPr wrap="square" lIns="0" tIns="0" rIns="0" bIns="0" rtlCol="0" anchor="t"/>
          <a:lstStyle/>
          <a:p>
            <a:pPr indent="0" marL="0">
              <a:lnSpc>
                <a:spcPct val="112000"/>
              </a:lnSpc>
              <a:buNone/>
            </a:pPr>
            <a:r>
              <a:rPr lang="en-US" sz="1150" dirty="0">
                <a:solidFill>
                  <a:srgbClr val="2B2F3A"/>
                </a:solidFill>
                <a:latin typeface="Calibri" pitchFamily="34" charset="0"/>
                <a:ea typeface="Calibri" pitchFamily="34" charset="-122"/>
                <a:cs typeface="Calibri" pitchFamily="34" charset="-120"/>
              </a:rPr>
              <a:t>Hi,</a:t>
            </a:r>
            <a:endParaRPr lang="en-US" sz="1150" dirty="0"/>
          </a:p>
          <a:p>
            <a:pPr indent="0" marL="0">
              <a:lnSpc>
                <a:spcPct val="112000"/>
              </a:lnSpc>
              <a:buNone/>
            </a:pPr>
            <a:endParaRPr lang="en-US" sz="1150" dirty="0"/>
          </a:p>
          <a:p>
            <a:pPr indent="0" marL="0">
              <a:lnSpc>
                <a:spcPct val="112000"/>
              </a:lnSpc>
              <a:buNone/>
            </a:pPr>
            <a:r>
              <a:rPr lang="en-US" sz="1150" dirty="0">
                <a:solidFill>
                  <a:srgbClr val="2B2F3A"/>
                </a:solidFill>
                <a:latin typeface="Calibri" pitchFamily="34" charset="0"/>
                <a:ea typeface="Calibri" pitchFamily="34" charset="-122"/>
                <a:cs typeface="Calibri" pitchFamily="34" charset="-120"/>
              </a:rPr>
              <a:t>I am heading into back to back meetings and cannot take calls today.</a:t>
            </a:r>
            <a:endParaRPr lang="en-US" sz="1150" dirty="0"/>
          </a:p>
          <a:p>
            <a:pPr indent="0" marL="0">
              <a:lnSpc>
                <a:spcPct val="112000"/>
              </a:lnSpc>
              <a:buNone/>
            </a:pPr>
            <a:endParaRPr lang="en-US" sz="1150" dirty="0"/>
          </a:p>
          <a:p>
            <a:pPr indent="0" marL="0">
              <a:lnSpc>
                <a:spcPct val="112000"/>
              </a:lnSpc>
              <a:buNone/>
            </a:pPr>
            <a:r>
              <a:rPr lang="en-US" sz="1150" dirty="0">
                <a:solidFill>
                  <a:srgbClr val="2B2F3A"/>
                </a:solidFill>
                <a:latin typeface="Calibri" pitchFamily="34" charset="0"/>
                <a:ea typeface="Calibri" pitchFamily="34" charset="-122"/>
                <a:cs typeface="Calibri" pitchFamily="34" charset="-120"/>
              </a:rPr>
              <a:t>Meridian Freight have updated their banking details. Can you push the outstanding invoice through to the new account today rather than Monday? I will forward the paperwork after.</a:t>
            </a:r>
            <a:endParaRPr lang="en-US" sz="1150" dirty="0"/>
          </a:p>
          <a:p>
            <a:pPr indent="0" marL="0">
              <a:lnSpc>
                <a:spcPct val="112000"/>
              </a:lnSpc>
              <a:buNone/>
            </a:pPr>
            <a:endParaRPr lang="en-US" sz="1150" dirty="0"/>
          </a:p>
          <a:p>
            <a:pPr indent="0" marL="0">
              <a:lnSpc>
                <a:spcPct val="112000"/>
              </a:lnSpc>
              <a:buNone/>
            </a:pPr>
            <a:r>
              <a:rPr lang="en-US" sz="1150" dirty="0">
                <a:solidFill>
                  <a:srgbClr val="2B2F3A"/>
                </a:solidFill>
                <a:latin typeface="Calibri" pitchFamily="34" charset="0"/>
                <a:ea typeface="Calibri" pitchFamily="34" charset="-122"/>
                <a:cs typeface="Calibri" pitchFamily="34" charset="-120"/>
              </a:rPr>
              <a:t>Please keep this between us for now, I do not want it discussed in the wider team before the quarter closes.</a:t>
            </a:r>
            <a:endParaRPr lang="en-US" sz="1150" dirty="0"/>
          </a:p>
          <a:p>
            <a:pPr indent="0" marL="0">
              <a:lnSpc>
                <a:spcPct val="112000"/>
              </a:lnSpc>
              <a:buNone/>
            </a:pPr>
            <a:endParaRPr lang="en-US" sz="1150" dirty="0"/>
          </a:p>
          <a:p>
            <a:pPr indent="0" marL="0">
              <a:lnSpc>
                <a:spcPct val="112000"/>
              </a:lnSpc>
              <a:buNone/>
            </a:pPr>
            <a:r>
              <a:rPr lang="en-US" sz="1150" dirty="0">
                <a:solidFill>
                  <a:srgbClr val="2B2F3A"/>
                </a:solidFill>
                <a:latin typeface="Calibri" pitchFamily="34" charset="0"/>
                <a:ea typeface="Calibri" pitchFamily="34" charset="-122"/>
                <a:cs typeface="Calibri" pitchFamily="34" charset="-120"/>
              </a:rPr>
              <a:t>Thanks,DanaSent from my iPhone</a:t>
            </a:r>
            <a:endParaRPr lang="en-US" sz="115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FFFFFF"/>
        </a:solidFill>
      </p:bgPr>
    </p:bg>
    <p:spTree>
      <p:nvGrpSpPr>
        <p:cNvPr id="1" name=""/>
        <p:cNvGrpSpPr/>
        <p:nvPr/>
      </p:nvGrpSpPr>
      <p:grpSpPr>
        <a:xfrm>
          <a:off x="0" y="0"/>
          <a:ext cx="0" cy="0"/>
          <a:chOff x="0" y="0"/>
          <a:chExt cx="0" cy="0"/>
        </a:xfrm>
      </p:grpSpPr>
      <p:sp>
        <p:nvSpPr>
          <p:cNvPr id="2" name="Text 0"/>
          <p:cNvSpPr txBox="1"/>
          <p:nvPr/>
        </p:nvSpPr>
        <p:spPr>
          <a:xfrm>
            <a:off x="640080" y="329184"/>
            <a:ext cx="10881360" cy="274320"/>
          </a:xfrm>
          <a:prstGeom prst="rect">
            <a:avLst/>
          </a:prstGeom>
          <a:noFill/>
          <a:ln/>
        </p:spPr>
        <p:txBody>
          <a:bodyPr wrap="square" lIns="0" tIns="0" rIns="0" bIns="0" rtlCol="0" anchor="ctr"/>
          <a:lstStyle/>
          <a:p>
            <a:pPr indent="0" marL="0">
              <a:buNone/>
            </a:pPr>
            <a:r>
              <a:rPr lang="en-US" sz="1100" b="1" spc="200" kern="0" dirty="0">
                <a:solidFill>
                  <a:srgbClr val="B91C1C"/>
                </a:solidFill>
                <a:latin typeface="Calibri" pitchFamily="34" charset="0"/>
                <a:ea typeface="Calibri" pitchFamily="34" charset="-122"/>
                <a:cs typeface="Calibri" pitchFamily="34" charset="-120"/>
              </a:rPr>
              <a:t>EXERCISE THREE REVEALED</a:t>
            </a:r>
            <a:endParaRPr lang="en-US" sz="1100" dirty="0"/>
          </a:p>
        </p:txBody>
      </p:sp>
      <p:sp>
        <p:nvSpPr>
          <p:cNvPr id="3" name="Text 1"/>
          <p:cNvSpPr txBox="1"/>
          <p:nvPr/>
        </p:nvSpPr>
        <p:spPr>
          <a:xfrm>
            <a:off x="640080" y="457200"/>
            <a:ext cx="10881360" cy="914400"/>
          </a:xfrm>
          <a:prstGeom prst="rect">
            <a:avLst/>
          </a:prstGeom>
          <a:noFill/>
          <a:ln/>
        </p:spPr>
        <p:txBody>
          <a:bodyPr wrap="square" lIns="0" tIns="0" rIns="0" bIns="0" rtlCol="0" anchor="ctr"/>
          <a:lstStyle/>
          <a:p>
            <a:pPr indent="0" marL="0">
              <a:buNone/>
            </a:pPr>
            <a:r>
              <a:rPr lang="en-US" sz="3800" b="1" dirty="0">
                <a:solidFill>
                  <a:srgbClr val="1E2761"/>
                </a:solidFill>
                <a:latin typeface="Cambria" pitchFamily="34" charset="0"/>
                <a:ea typeface="Cambria" pitchFamily="34" charset="-122"/>
                <a:cs typeface="Cambria" pitchFamily="34" charset="-120"/>
              </a:rPr>
              <a:t>5 red flags</a:t>
            </a:r>
            <a:endParaRPr lang="en-US" sz="3800" dirty="0"/>
          </a:p>
        </p:txBody>
      </p:sp>
      <p:sp>
        <p:nvSpPr>
          <p:cNvPr id="4" name="Shape 2"/>
          <p:cNvSpPr/>
          <p:nvPr/>
        </p:nvSpPr>
        <p:spPr>
          <a:xfrm>
            <a:off x="822960" y="1600200"/>
            <a:ext cx="10515600" cy="749808"/>
          </a:xfrm>
          <a:prstGeom prst="roundRect">
            <a:avLst>
              <a:gd name="adj" fmla="val 6098"/>
            </a:avLst>
          </a:prstGeom>
          <a:solidFill>
            <a:srgbClr val="FCEBEA"/>
          </a:solidFill>
          <a:ln w="12700">
            <a:solidFill>
              <a:srgbClr val="F5C6C4"/>
            </a:solidFill>
            <a:prstDash val="solid"/>
          </a:ln>
        </p:spPr>
      </p:sp>
      <p:sp>
        <p:nvSpPr>
          <p:cNvPr id="5" name="Shape 3"/>
          <p:cNvSpPr/>
          <p:nvPr/>
        </p:nvSpPr>
        <p:spPr>
          <a:xfrm>
            <a:off x="1005840" y="1746504"/>
            <a:ext cx="457200" cy="457200"/>
          </a:xfrm>
          <a:prstGeom prst="ellipse">
            <a:avLst/>
          </a:prstGeom>
          <a:solidFill>
            <a:srgbClr val="B91C1C"/>
          </a:solidFill>
          <a:ln/>
        </p:spPr>
      </p:sp>
      <p:sp>
        <p:nvSpPr>
          <p:cNvPr id="6" name="Text 4"/>
          <p:cNvSpPr txBox="1"/>
          <p:nvPr/>
        </p:nvSpPr>
        <p:spPr>
          <a:xfrm>
            <a:off x="1005840" y="1746504"/>
            <a:ext cx="457200" cy="457200"/>
          </a:xfrm>
          <a:prstGeom prst="rect">
            <a:avLst/>
          </a:prstGeom>
          <a:noFill/>
          <a:ln/>
        </p:spPr>
        <p:txBody>
          <a:bodyPr wrap="square" lIns="0" tIns="0" rIns="0" bIns="0" rtlCol="0" anchor="ctr"/>
          <a:lstStyle/>
          <a:p>
            <a:pPr algn="ctr" indent="0" marL="0">
              <a:buNone/>
            </a:pPr>
            <a:r>
              <a:rPr lang="en-US" sz="1400" b="1" dirty="0">
                <a:solidFill>
                  <a:srgbClr val="FFFFFF"/>
                </a:solidFill>
                <a:latin typeface="Calibri" pitchFamily="34" charset="0"/>
                <a:ea typeface="Calibri" pitchFamily="34" charset="-122"/>
                <a:cs typeface="Calibri" pitchFamily="34" charset="-120"/>
              </a:rPr>
              <a:t>1</a:t>
            </a:r>
            <a:endParaRPr lang="en-US" sz="1400" dirty="0"/>
          </a:p>
        </p:txBody>
      </p:sp>
      <p:sp>
        <p:nvSpPr>
          <p:cNvPr id="7" name="Text 5"/>
          <p:cNvSpPr txBox="1"/>
          <p:nvPr/>
        </p:nvSpPr>
        <p:spPr>
          <a:xfrm>
            <a:off x="1600200" y="1655064"/>
            <a:ext cx="9601200" cy="640080"/>
          </a:xfrm>
          <a:prstGeom prst="rect">
            <a:avLst/>
          </a:prstGeom>
          <a:noFill/>
          <a:ln/>
        </p:spPr>
        <p:txBody>
          <a:bodyPr wrap="square" lIns="0" tIns="0" rIns="0" bIns="0" rtlCol="0" anchor="ctr"/>
          <a:lstStyle/>
          <a:p>
            <a:pPr indent="0" marL="0">
              <a:buNone/>
            </a:pPr>
            <a:r>
              <a:rPr lang="en-US" sz="1200" b="1" dirty="0">
                <a:solidFill>
                  <a:srgbClr val="B91C1C"/>
                </a:solidFill>
                <a:latin typeface="Calibri" pitchFamily="34" charset="0"/>
                <a:ea typeface="Calibri" pitchFamily="34" charset="-122"/>
                <a:cs typeface="Calibri" pitchFamily="34" charset="-120"/>
              </a:rPr>
              <a:t>d.whitfield@northwind-supplies.ca  </a:t>
            </a:r>
            <a:pPr indent="0" marL="0">
              <a:buNone/>
            </a:pPr>
            <a:r>
              <a:rPr lang="en-US" sz="1150" dirty="0">
                <a:solidFill>
                  <a:srgbClr val="2B2F3A"/>
                </a:solidFill>
                <a:latin typeface="Calibri" pitchFamily="34" charset="0"/>
                <a:ea typeface="Calibri" pitchFamily="34" charset="-122"/>
                <a:cs typeface="Calibri" pitchFamily="34" charset="-120"/>
              </a:rPr>
              <a:t>Read it against the real one: the company domain is northwind-supply.ca, this says northwind-supplies.ca.</a:t>
            </a:r>
            <a:endParaRPr lang="en-US" sz="1200" dirty="0"/>
          </a:p>
        </p:txBody>
      </p:sp>
      <p:sp>
        <p:nvSpPr>
          <p:cNvPr id="8" name="Shape 6"/>
          <p:cNvSpPr/>
          <p:nvPr/>
        </p:nvSpPr>
        <p:spPr>
          <a:xfrm>
            <a:off x="822960" y="2468880"/>
            <a:ext cx="10515600" cy="749808"/>
          </a:xfrm>
          <a:prstGeom prst="roundRect">
            <a:avLst>
              <a:gd name="adj" fmla="val 6098"/>
            </a:avLst>
          </a:prstGeom>
          <a:solidFill>
            <a:srgbClr val="FCEBEA"/>
          </a:solidFill>
          <a:ln w="12700">
            <a:solidFill>
              <a:srgbClr val="F5C6C4"/>
            </a:solidFill>
            <a:prstDash val="solid"/>
          </a:ln>
        </p:spPr>
      </p:sp>
      <p:sp>
        <p:nvSpPr>
          <p:cNvPr id="9" name="Shape 7"/>
          <p:cNvSpPr/>
          <p:nvPr/>
        </p:nvSpPr>
        <p:spPr>
          <a:xfrm>
            <a:off x="1005840" y="2615184"/>
            <a:ext cx="457200" cy="457200"/>
          </a:xfrm>
          <a:prstGeom prst="ellipse">
            <a:avLst/>
          </a:prstGeom>
          <a:solidFill>
            <a:srgbClr val="B91C1C"/>
          </a:solidFill>
          <a:ln/>
        </p:spPr>
      </p:sp>
      <p:sp>
        <p:nvSpPr>
          <p:cNvPr id="10" name="Text 8"/>
          <p:cNvSpPr txBox="1"/>
          <p:nvPr/>
        </p:nvSpPr>
        <p:spPr>
          <a:xfrm>
            <a:off x="1005840" y="2615184"/>
            <a:ext cx="457200" cy="457200"/>
          </a:xfrm>
          <a:prstGeom prst="rect">
            <a:avLst/>
          </a:prstGeom>
          <a:noFill/>
          <a:ln/>
        </p:spPr>
        <p:txBody>
          <a:bodyPr wrap="square" lIns="0" tIns="0" rIns="0" bIns="0" rtlCol="0" anchor="ctr"/>
          <a:lstStyle/>
          <a:p>
            <a:pPr algn="ctr" indent="0" marL="0">
              <a:buNone/>
            </a:pPr>
            <a:r>
              <a:rPr lang="en-US" sz="1400" b="1" dirty="0">
                <a:solidFill>
                  <a:srgbClr val="FFFFFF"/>
                </a:solidFill>
                <a:latin typeface="Calibri" pitchFamily="34" charset="0"/>
                <a:ea typeface="Calibri" pitchFamily="34" charset="-122"/>
                <a:cs typeface="Calibri" pitchFamily="34" charset="-120"/>
              </a:rPr>
              <a:t>2</a:t>
            </a:r>
            <a:endParaRPr lang="en-US" sz="1400" dirty="0"/>
          </a:p>
        </p:txBody>
      </p:sp>
      <p:sp>
        <p:nvSpPr>
          <p:cNvPr id="11" name="Text 9"/>
          <p:cNvSpPr txBox="1"/>
          <p:nvPr/>
        </p:nvSpPr>
        <p:spPr>
          <a:xfrm>
            <a:off x="1600200" y="2523744"/>
            <a:ext cx="9601200" cy="640080"/>
          </a:xfrm>
          <a:prstGeom prst="rect">
            <a:avLst/>
          </a:prstGeom>
          <a:noFill/>
          <a:ln/>
        </p:spPr>
        <p:txBody>
          <a:bodyPr wrap="square" lIns="0" tIns="0" rIns="0" bIns="0" rtlCol="0" anchor="ctr"/>
          <a:lstStyle/>
          <a:p>
            <a:pPr indent="0" marL="0">
              <a:buNone/>
            </a:pPr>
            <a:r>
              <a:rPr lang="en-US" sz="1200" b="1" dirty="0">
                <a:solidFill>
                  <a:srgbClr val="B91C1C"/>
                </a:solidFill>
                <a:latin typeface="Calibri" pitchFamily="34" charset="0"/>
                <a:ea typeface="Calibri" pitchFamily="34" charset="-122"/>
                <a:cs typeface="Calibri" pitchFamily="34" charset="-120"/>
              </a:rPr>
              <a:t>dwhitfield.finance@proton.me  </a:t>
            </a:r>
            <a:pPr indent="0" marL="0">
              <a:buNone/>
            </a:pPr>
            <a:r>
              <a:rPr lang="en-US" sz="1150" dirty="0">
                <a:solidFill>
                  <a:srgbClr val="2B2F3A"/>
                </a:solidFill>
                <a:latin typeface="Calibri" pitchFamily="34" charset="0"/>
                <a:ea typeface="Calibri" pitchFamily="34" charset="-122"/>
                <a:cs typeface="Calibri" pitchFamily="34" charset="-120"/>
              </a:rPr>
              <a:t>The reply-to address is different from the sender.</a:t>
            </a:r>
            <a:endParaRPr lang="en-US" sz="1200" dirty="0"/>
          </a:p>
        </p:txBody>
      </p:sp>
      <p:sp>
        <p:nvSpPr>
          <p:cNvPr id="12" name="Shape 10"/>
          <p:cNvSpPr/>
          <p:nvPr/>
        </p:nvSpPr>
        <p:spPr>
          <a:xfrm>
            <a:off x="822960" y="3337560"/>
            <a:ext cx="10515600" cy="749808"/>
          </a:xfrm>
          <a:prstGeom prst="roundRect">
            <a:avLst>
              <a:gd name="adj" fmla="val 6098"/>
            </a:avLst>
          </a:prstGeom>
          <a:solidFill>
            <a:srgbClr val="FCEBEA"/>
          </a:solidFill>
          <a:ln w="12700">
            <a:solidFill>
              <a:srgbClr val="F5C6C4"/>
            </a:solidFill>
            <a:prstDash val="solid"/>
          </a:ln>
        </p:spPr>
      </p:sp>
      <p:sp>
        <p:nvSpPr>
          <p:cNvPr id="13" name="Shape 11"/>
          <p:cNvSpPr/>
          <p:nvPr/>
        </p:nvSpPr>
        <p:spPr>
          <a:xfrm>
            <a:off x="1005840" y="3483864"/>
            <a:ext cx="457200" cy="457200"/>
          </a:xfrm>
          <a:prstGeom prst="ellipse">
            <a:avLst/>
          </a:prstGeom>
          <a:solidFill>
            <a:srgbClr val="B91C1C"/>
          </a:solidFill>
          <a:ln/>
        </p:spPr>
      </p:sp>
      <p:sp>
        <p:nvSpPr>
          <p:cNvPr id="14" name="Text 12"/>
          <p:cNvSpPr txBox="1"/>
          <p:nvPr/>
        </p:nvSpPr>
        <p:spPr>
          <a:xfrm>
            <a:off x="1005840" y="3483864"/>
            <a:ext cx="457200" cy="457200"/>
          </a:xfrm>
          <a:prstGeom prst="rect">
            <a:avLst/>
          </a:prstGeom>
          <a:noFill/>
          <a:ln/>
        </p:spPr>
        <p:txBody>
          <a:bodyPr wrap="square" lIns="0" tIns="0" rIns="0" bIns="0" rtlCol="0" anchor="ctr"/>
          <a:lstStyle/>
          <a:p>
            <a:pPr algn="ctr" indent="0" marL="0">
              <a:buNone/>
            </a:pPr>
            <a:r>
              <a:rPr lang="en-US" sz="1400" b="1" dirty="0">
                <a:solidFill>
                  <a:srgbClr val="FFFFFF"/>
                </a:solidFill>
                <a:latin typeface="Calibri" pitchFamily="34" charset="0"/>
                <a:ea typeface="Calibri" pitchFamily="34" charset="-122"/>
                <a:cs typeface="Calibri" pitchFamily="34" charset="-120"/>
              </a:rPr>
              <a:t>3</a:t>
            </a:r>
            <a:endParaRPr lang="en-US" sz="1400" dirty="0"/>
          </a:p>
        </p:txBody>
      </p:sp>
      <p:sp>
        <p:nvSpPr>
          <p:cNvPr id="15" name="Text 13"/>
          <p:cNvSpPr txBox="1"/>
          <p:nvPr/>
        </p:nvSpPr>
        <p:spPr>
          <a:xfrm>
            <a:off x="1600200" y="3392424"/>
            <a:ext cx="9601200" cy="640080"/>
          </a:xfrm>
          <a:prstGeom prst="rect">
            <a:avLst/>
          </a:prstGeom>
          <a:noFill/>
          <a:ln/>
        </p:spPr>
        <p:txBody>
          <a:bodyPr wrap="square" lIns="0" tIns="0" rIns="0" bIns="0" rtlCol="0" anchor="ctr"/>
          <a:lstStyle/>
          <a:p>
            <a:pPr indent="0" marL="0">
              <a:buNone/>
            </a:pPr>
            <a:r>
              <a:rPr lang="en-US" sz="1200" b="1" dirty="0">
                <a:solidFill>
                  <a:srgbClr val="B91C1C"/>
                </a:solidFill>
                <a:latin typeface="Calibri" pitchFamily="34" charset="0"/>
                <a:ea typeface="Calibri" pitchFamily="34" charset="-122"/>
                <a:cs typeface="Calibri" pitchFamily="34" charset="-120"/>
              </a:rPr>
              <a:t>I am heading into back to back meetings and cannot take calls today.  </a:t>
            </a:r>
            <a:pPr indent="0" marL="0">
              <a:buNone/>
            </a:pPr>
            <a:r>
              <a:rPr lang="en-US" sz="1150" dirty="0">
                <a:solidFill>
                  <a:srgbClr val="2B2F3A"/>
                </a:solidFill>
                <a:latin typeface="Calibri" pitchFamily="34" charset="0"/>
                <a:ea typeface="Calibri" pitchFamily="34" charset="-122"/>
                <a:cs typeface="Calibri" pitchFamily="34" charset="-120"/>
              </a:rPr>
              <a:t>Explaining away why you cannot verify by voice is a signature move.</a:t>
            </a:r>
            <a:endParaRPr lang="en-US" sz="1200" dirty="0"/>
          </a:p>
        </p:txBody>
      </p:sp>
      <p:sp>
        <p:nvSpPr>
          <p:cNvPr id="16" name="Shape 14"/>
          <p:cNvSpPr/>
          <p:nvPr/>
        </p:nvSpPr>
        <p:spPr>
          <a:xfrm>
            <a:off x="822960" y="4206240"/>
            <a:ext cx="10515600" cy="749808"/>
          </a:xfrm>
          <a:prstGeom prst="roundRect">
            <a:avLst>
              <a:gd name="adj" fmla="val 6098"/>
            </a:avLst>
          </a:prstGeom>
          <a:solidFill>
            <a:srgbClr val="FCEBEA"/>
          </a:solidFill>
          <a:ln w="12700">
            <a:solidFill>
              <a:srgbClr val="F5C6C4"/>
            </a:solidFill>
            <a:prstDash val="solid"/>
          </a:ln>
        </p:spPr>
      </p:sp>
      <p:sp>
        <p:nvSpPr>
          <p:cNvPr id="17" name="Shape 15"/>
          <p:cNvSpPr/>
          <p:nvPr/>
        </p:nvSpPr>
        <p:spPr>
          <a:xfrm>
            <a:off x="1005840" y="4352544"/>
            <a:ext cx="457200" cy="457200"/>
          </a:xfrm>
          <a:prstGeom prst="ellipse">
            <a:avLst/>
          </a:prstGeom>
          <a:solidFill>
            <a:srgbClr val="B91C1C"/>
          </a:solidFill>
          <a:ln/>
        </p:spPr>
      </p:sp>
      <p:sp>
        <p:nvSpPr>
          <p:cNvPr id="18" name="Text 16"/>
          <p:cNvSpPr txBox="1"/>
          <p:nvPr/>
        </p:nvSpPr>
        <p:spPr>
          <a:xfrm>
            <a:off x="1005840" y="4352544"/>
            <a:ext cx="457200" cy="457200"/>
          </a:xfrm>
          <a:prstGeom prst="rect">
            <a:avLst/>
          </a:prstGeom>
          <a:noFill/>
          <a:ln/>
        </p:spPr>
        <p:txBody>
          <a:bodyPr wrap="square" lIns="0" tIns="0" rIns="0" bIns="0" rtlCol="0" anchor="ctr"/>
          <a:lstStyle/>
          <a:p>
            <a:pPr algn="ctr" indent="0" marL="0">
              <a:buNone/>
            </a:pPr>
            <a:r>
              <a:rPr lang="en-US" sz="1400" b="1" dirty="0">
                <a:solidFill>
                  <a:srgbClr val="FFFFFF"/>
                </a:solidFill>
                <a:latin typeface="Calibri" pitchFamily="34" charset="0"/>
                <a:ea typeface="Calibri" pitchFamily="34" charset="-122"/>
                <a:cs typeface="Calibri" pitchFamily="34" charset="-120"/>
              </a:rPr>
              <a:t>4</a:t>
            </a:r>
            <a:endParaRPr lang="en-US" sz="1400" dirty="0"/>
          </a:p>
        </p:txBody>
      </p:sp>
      <p:sp>
        <p:nvSpPr>
          <p:cNvPr id="19" name="Text 17"/>
          <p:cNvSpPr txBox="1"/>
          <p:nvPr/>
        </p:nvSpPr>
        <p:spPr>
          <a:xfrm>
            <a:off x="1600200" y="4261104"/>
            <a:ext cx="9601200" cy="640080"/>
          </a:xfrm>
          <a:prstGeom prst="rect">
            <a:avLst/>
          </a:prstGeom>
          <a:noFill/>
          <a:ln/>
        </p:spPr>
        <p:txBody>
          <a:bodyPr wrap="square" lIns="0" tIns="0" rIns="0" bIns="0" rtlCol="0" anchor="ctr"/>
          <a:lstStyle/>
          <a:p>
            <a:pPr indent="0" marL="0">
              <a:buNone/>
            </a:pPr>
            <a:r>
              <a:rPr lang="en-US" sz="1200" b="1" dirty="0">
                <a:solidFill>
                  <a:srgbClr val="B91C1C"/>
                </a:solidFill>
                <a:latin typeface="Calibri" pitchFamily="34" charset="0"/>
                <a:ea typeface="Calibri" pitchFamily="34" charset="-122"/>
                <a:cs typeface="Calibri" pitchFamily="34" charset="-120"/>
              </a:rPr>
              <a:t>Meridian Freight have updated their banking details. Can you push…  </a:t>
            </a:r>
            <a:pPr indent="0" marL="0">
              <a:buNone/>
            </a:pPr>
            <a:r>
              <a:rPr lang="en-US" sz="1150" dirty="0">
                <a:solidFill>
                  <a:srgbClr val="2B2F3A"/>
                </a:solidFill>
                <a:latin typeface="Calibri" pitchFamily="34" charset="0"/>
                <a:ea typeface="Calibri" pitchFamily="34" charset="-122"/>
                <a:cs typeface="Calibri" pitchFamily="34" charset="-120"/>
              </a:rPr>
              <a:t>A banking change requested only by email is the single highest risk request in finance.</a:t>
            </a:r>
            <a:endParaRPr lang="en-US" sz="1200" dirty="0"/>
          </a:p>
        </p:txBody>
      </p:sp>
      <p:sp>
        <p:nvSpPr>
          <p:cNvPr id="20" name="Shape 18"/>
          <p:cNvSpPr/>
          <p:nvPr/>
        </p:nvSpPr>
        <p:spPr>
          <a:xfrm>
            <a:off x="822960" y="5074920"/>
            <a:ext cx="10515600" cy="749808"/>
          </a:xfrm>
          <a:prstGeom prst="roundRect">
            <a:avLst>
              <a:gd name="adj" fmla="val 6098"/>
            </a:avLst>
          </a:prstGeom>
          <a:solidFill>
            <a:srgbClr val="FCEBEA"/>
          </a:solidFill>
          <a:ln w="12700">
            <a:solidFill>
              <a:srgbClr val="F5C6C4"/>
            </a:solidFill>
            <a:prstDash val="solid"/>
          </a:ln>
        </p:spPr>
      </p:sp>
      <p:sp>
        <p:nvSpPr>
          <p:cNvPr id="21" name="Shape 19"/>
          <p:cNvSpPr/>
          <p:nvPr/>
        </p:nvSpPr>
        <p:spPr>
          <a:xfrm>
            <a:off x="1005840" y="5221224"/>
            <a:ext cx="457200" cy="457200"/>
          </a:xfrm>
          <a:prstGeom prst="ellipse">
            <a:avLst/>
          </a:prstGeom>
          <a:solidFill>
            <a:srgbClr val="B91C1C"/>
          </a:solidFill>
          <a:ln/>
        </p:spPr>
      </p:sp>
      <p:sp>
        <p:nvSpPr>
          <p:cNvPr id="22" name="Text 20"/>
          <p:cNvSpPr txBox="1"/>
          <p:nvPr/>
        </p:nvSpPr>
        <p:spPr>
          <a:xfrm>
            <a:off x="1005840" y="5221224"/>
            <a:ext cx="457200" cy="457200"/>
          </a:xfrm>
          <a:prstGeom prst="rect">
            <a:avLst/>
          </a:prstGeom>
          <a:noFill/>
          <a:ln/>
        </p:spPr>
        <p:txBody>
          <a:bodyPr wrap="square" lIns="0" tIns="0" rIns="0" bIns="0" rtlCol="0" anchor="ctr"/>
          <a:lstStyle/>
          <a:p>
            <a:pPr algn="ctr" indent="0" marL="0">
              <a:buNone/>
            </a:pPr>
            <a:r>
              <a:rPr lang="en-US" sz="1400" b="1" dirty="0">
                <a:solidFill>
                  <a:srgbClr val="FFFFFF"/>
                </a:solidFill>
                <a:latin typeface="Calibri" pitchFamily="34" charset="0"/>
                <a:ea typeface="Calibri" pitchFamily="34" charset="-122"/>
                <a:cs typeface="Calibri" pitchFamily="34" charset="-120"/>
              </a:rPr>
              <a:t>5</a:t>
            </a:r>
            <a:endParaRPr lang="en-US" sz="1400" dirty="0"/>
          </a:p>
        </p:txBody>
      </p:sp>
      <p:sp>
        <p:nvSpPr>
          <p:cNvPr id="23" name="Text 21"/>
          <p:cNvSpPr txBox="1"/>
          <p:nvPr/>
        </p:nvSpPr>
        <p:spPr>
          <a:xfrm>
            <a:off x="1600200" y="5129784"/>
            <a:ext cx="9601200" cy="640080"/>
          </a:xfrm>
          <a:prstGeom prst="rect">
            <a:avLst/>
          </a:prstGeom>
          <a:noFill/>
          <a:ln/>
        </p:spPr>
        <p:txBody>
          <a:bodyPr wrap="square" lIns="0" tIns="0" rIns="0" bIns="0" rtlCol="0" anchor="ctr"/>
          <a:lstStyle/>
          <a:p>
            <a:pPr indent="0" marL="0">
              <a:buNone/>
            </a:pPr>
            <a:r>
              <a:rPr lang="en-US" sz="1200" b="1" dirty="0">
                <a:solidFill>
                  <a:srgbClr val="B91C1C"/>
                </a:solidFill>
                <a:latin typeface="Calibri" pitchFamily="34" charset="0"/>
                <a:ea typeface="Calibri" pitchFamily="34" charset="-122"/>
                <a:cs typeface="Calibri" pitchFamily="34" charset="-120"/>
              </a:rPr>
              <a:t>Please keep this between us for now, I do not want it discussed in…  </a:t>
            </a:r>
            <a:pPr indent="0" marL="0">
              <a:buNone/>
            </a:pPr>
            <a:r>
              <a:rPr lang="en-US" sz="1150" dirty="0">
                <a:solidFill>
                  <a:srgbClr val="2B2F3A"/>
                </a:solidFill>
                <a:latin typeface="Calibri" pitchFamily="34" charset="0"/>
                <a:ea typeface="Calibri" pitchFamily="34" charset="-122"/>
                <a:cs typeface="Calibri" pitchFamily="34" charset="-120"/>
              </a:rPr>
              <a:t>Secrecy plus urgency.</a:t>
            </a:r>
            <a:endParaRPr lang="en-US" sz="12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FFFFFF"/>
        </a:solidFill>
      </p:bgPr>
    </p:bg>
    <p:spTree>
      <p:nvGrpSpPr>
        <p:cNvPr id="1" name=""/>
        <p:cNvGrpSpPr/>
        <p:nvPr/>
      </p:nvGrpSpPr>
      <p:grpSpPr>
        <a:xfrm>
          <a:off x="0" y="0"/>
          <a:ext cx="0" cy="0"/>
          <a:chOff x="0" y="0"/>
          <a:chExt cx="0" cy="0"/>
        </a:xfrm>
      </p:grpSpPr>
      <p:sp>
        <p:nvSpPr>
          <p:cNvPr id="2" name="Text 0"/>
          <p:cNvSpPr txBox="1"/>
          <p:nvPr/>
        </p:nvSpPr>
        <p:spPr>
          <a:xfrm>
            <a:off x="640080" y="329184"/>
            <a:ext cx="10881360" cy="274320"/>
          </a:xfrm>
          <a:prstGeom prst="rect">
            <a:avLst/>
          </a:prstGeom>
          <a:noFill/>
          <a:ln/>
        </p:spPr>
        <p:txBody>
          <a:bodyPr wrap="square" lIns="0" tIns="0" rIns="0" bIns="0" rtlCol="0" anchor="ctr"/>
          <a:lstStyle/>
          <a:p>
            <a:pPr indent="0" marL="0">
              <a:buNone/>
            </a:pPr>
            <a:r>
              <a:rPr lang="en-US" sz="1100" b="1" spc="200" kern="0" dirty="0">
                <a:solidFill>
                  <a:srgbClr val="B91C1C"/>
                </a:solidFill>
                <a:latin typeface="Calibri" pitchFamily="34" charset="0"/>
                <a:ea typeface="Calibri" pitchFamily="34" charset="-122"/>
                <a:cs typeface="Calibri" pitchFamily="34" charset="-120"/>
              </a:rPr>
              <a:t>IN PRACTICE</a:t>
            </a:r>
            <a:endParaRPr lang="en-US" sz="1100" dirty="0"/>
          </a:p>
        </p:txBody>
      </p:sp>
      <p:sp>
        <p:nvSpPr>
          <p:cNvPr id="3" name="Text 1"/>
          <p:cNvSpPr txBox="1"/>
          <p:nvPr/>
        </p:nvSpPr>
        <p:spPr>
          <a:xfrm>
            <a:off x="640080" y="457200"/>
            <a:ext cx="10881360" cy="914400"/>
          </a:xfrm>
          <a:prstGeom prst="rect">
            <a:avLst/>
          </a:prstGeom>
          <a:noFill/>
          <a:ln/>
        </p:spPr>
        <p:txBody>
          <a:bodyPr wrap="square" lIns="0" tIns="0" rIns="0" bIns="0" rtlCol="0" anchor="ctr"/>
          <a:lstStyle/>
          <a:p>
            <a:pPr indent="0" marL="0">
              <a:buNone/>
            </a:pPr>
            <a:r>
              <a:rPr lang="en-US" sz="3800" b="1" dirty="0">
                <a:solidFill>
                  <a:srgbClr val="1E2761"/>
                </a:solidFill>
                <a:latin typeface="Cambria" pitchFamily="34" charset="0"/>
                <a:ea typeface="Cambria" pitchFamily="34" charset="-122"/>
                <a:cs typeface="Cambria" pitchFamily="34" charset="-120"/>
              </a:rPr>
              <a:t>What this looks like day to day</a:t>
            </a:r>
            <a:endParaRPr lang="en-US" sz="3800" dirty="0"/>
          </a:p>
        </p:txBody>
      </p:sp>
      <p:sp>
        <p:nvSpPr>
          <p:cNvPr id="4" name="Shape 2"/>
          <p:cNvSpPr/>
          <p:nvPr/>
        </p:nvSpPr>
        <p:spPr>
          <a:xfrm>
            <a:off x="640080" y="1554480"/>
            <a:ext cx="5257800" cy="3063240"/>
          </a:xfrm>
          <a:prstGeom prst="roundRect">
            <a:avLst>
              <a:gd name="adj" fmla="val 1791"/>
            </a:avLst>
          </a:prstGeom>
          <a:solidFill>
            <a:srgbClr val="E9F5F0"/>
          </a:solidFill>
          <a:ln w="12700">
            <a:solidFill>
              <a:srgbClr val="BFE3D6"/>
            </a:solidFill>
            <a:prstDash val="solid"/>
          </a:ln>
        </p:spPr>
      </p:sp>
      <p:sp>
        <p:nvSpPr>
          <p:cNvPr id="5" name="Text 3"/>
          <p:cNvSpPr txBox="1"/>
          <p:nvPr/>
        </p:nvSpPr>
        <p:spPr>
          <a:xfrm>
            <a:off x="1005840" y="1783080"/>
            <a:ext cx="4572000" cy="411480"/>
          </a:xfrm>
          <a:prstGeom prst="rect">
            <a:avLst/>
          </a:prstGeom>
          <a:noFill/>
          <a:ln/>
        </p:spPr>
        <p:txBody>
          <a:bodyPr wrap="square" lIns="0" tIns="0" rIns="0" bIns="0" rtlCol="0" anchor="ctr"/>
          <a:lstStyle/>
          <a:p>
            <a:pPr indent="0" marL="0">
              <a:buNone/>
            </a:pPr>
            <a:r>
              <a:rPr lang="en-US" sz="1800" b="1" dirty="0">
                <a:solidFill>
                  <a:srgbClr val="12664F"/>
                </a:solidFill>
                <a:latin typeface="Calibri" pitchFamily="34" charset="0"/>
                <a:ea typeface="Calibri" pitchFamily="34" charset="-122"/>
                <a:cs typeface="Calibri" pitchFamily="34" charset="-120"/>
              </a:rPr>
              <a:t>If you are suspicious</a:t>
            </a:r>
            <a:endParaRPr lang="en-US" sz="1800" dirty="0"/>
          </a:p>
        </p:txBody>
      </p:sp>
      <p:sp>
        <p:nvSpPr>
          <p:cNvPr id="6" name="Text 4"/>
          <p:cNvSpPr txBox="1"/>
          <p:nvPr/>
        </p:nvSpPr>
        <p:spPr>
          <a:xfrm>
            <a:off x="1005840" y="2286000"/>
            <a:ext cx="4572000" cy="2194560"/>
          </a:xfrm>
          <a:prstGeom prst="rect">
            <a:avLst/>
          </a:prstGeom>
          <a:noFill/>
          <a:ln/>
        </p:spPr>
        <p:txBody>
          <a:bodyPr wrap="square" lIns="0" tIns="0" rIns="0" bIns="0" rtlCol="0" anchor="t"/>
          <a:lstStyle/>
          <a:p>
            <a:pPr marL="342900" indent="-342900">
              <a:spcAft>
                <a:spcPts val="600"/>
              </a:spcAft>
              <a:buSzPct val="100000"/>
              <a:buChar char="•"/>
            </a:pPr>
            <a:r>
              <a:rPr lang="en-US" sz="1250" dirty="0">
                <a:solidFill>
                  <a:srgbClr val="2B2F3A"/>
                </a:solidFill>
                <a:latin typeface="Calibri" pitchFamily="34" charset="0"/>
                <a:ea typeface="Calibri" pitchFamily="34" charset="-122"/>
                <a:cs typeface="Calibri" pitchFamily="34" charset="-120"/>
              </a:rPr>
              <a:t>Do not click, reply, or forward it to colleagues</a:t>
            </a:r>
            <a:endParaRPr lang="en-US" sz="1250" dirty="0"/>
          </a:p>
          <a:p>
            <a:pPr marL="342900" indent="-342900">
              <a:spcAft>
                <a:spcPts val="600"/>
              </a:spcAft>
              <a:buSzPct val="100000"/>
              <a:buChar char="•"/>
            </a:pPr>
            <a:r>
              <a:rPr lang="en-US" sz="1250" dirty="0">
                <a:solidFill>
                  <a:srgbClr val="2B2F3A"/>
                </a:solidFill>
                <a:latin typeface="Calibri" pitchFamily="34" charset="0"/>
                <a:ea typeface="Calibri" pitchFamily="34" charset="-122"/>
                <a:cs typeface="Calibri" pitchFamily="34" charset="-120"/>
              </a:rPr>
              <a:t>Report it, then delete it</a:t>
            </a:r>
            <a:endParaRPr lang="en-US" sz="1250" dirty="0"/>
          </a:p>
          <a:p>
            <a:pPr marL="342900" indent="-342900">
              <a:spcAft>
                <a:spcPts val="600"/>
              </a:spcAft>
              <a:buSzPct val="100000"/>
              <a:buChar char="•"/>
            </a:pPr>
            <a:r>
              <a:rPr lang="en-US" sz="1250" dirty="0">
                <a:solidFill>
                  <a:srgbClr val="2B2F3A"/>
                </a:solidFill>
                <a:latin typeface="Calibri" pitchFamily="34" charset="0"/>
                <a:ea typeface="Calibri" pitchFamily="34" charset="-122"/>
                <a:cs typeface="Calibri" pitchFamily="34" charset="-120"/>
              </a:rPr>
              <a:t>If it claims to be internal, verify by phone or in person</a:t>
            </a:r>
            <a:endParaRPr lang="en-US" sz="1250" dirty="0"/>
          </a:p>
          <a:p>
            <a:pPr marL="342900" indent="-342900">
              <a:spcAft>
                <a:spcPts val="600"/>
              </a:spcAft>
              <a:buSzPct val="100000"/>
              <a:buChar char="•"/>
            </a:pPr>
            <a:r>
              <a:rPr lang="en-US" sz="1250" dirty="0">
                <a:solidFill>
                  <a:srgbClr val="2B2F3A"/>
                </a:solidFill>
                <a:latin typeface="Calibri" pitchFamily="34" charset="0"/>
                <a:ea typeface="Calibri" pitchFamily="34" charset="-122"/>
                <a:cs typeface="Calibri" pitchFamily="34" charset="-120"/>
              </a:rPr>
              <a:t>Treat a perfect-looking message the same as a clumsy one</a:t>
            </a:r>
            <a:endParaRPr lang="en-US" sz="1250" dirty="0"/>
          </a:p>
          <a:p>
            <a:pPr marL="342900" indent="-342900">
              <a:spcAft>
                <a:spcPts val="600"/>
              </a:spcAft>
              <a:buSzPct val="100000"/>
              <a:buChar char="•"/>
            </a:pPr>
            <a:r>
              <a:rPr lang="en-US" sz="1250" dirty="0">
                <a:solidFill>
                  <a:srgbClr val="2B2F3A"/>
                </a:solidFill>
                <a:latin typeface="Calibri" pitchFamily="34" charset="0"/>
                <a:ea typeface="Calibri" pitchFamily="34" charset="-122"/>
                <a:cs typeface="Calibri" pitchFamily="34" charset="-120"/>
              </a:rPr>
              <a:t>Report it even if you are not sure</a:t>
            </a:r>
            <a:endParaRPr lang="en-US" sz="1250" dirty="0"/>
          </a:p>
        </p:txBody>
      </p:sp>
      <p:sp>
        <p:nvSpPr>
          <p:cNvPr id="7" name="Shape 5"/>
          <p:cNvSpPr/>
          <p:nvPr/>
        </p:nvSpPr>
        <p:spPr>
          <a:xfrm>
            <a:off x="6172200" y="1554480"/>
            <a:ext cx="5257800" cy="3063240"/>
          </a:xfrm>
          <a:prstGeom prst="roundRect">
            <a:avLst>
              <a:gd name="adj" fmla="val 1791"/>
            </a:avLst>
          </a:prstGeom>
          <a:solidFill>
            <a:srgbClr val="FCEBEA"/>
          </a:solidFill>
          <a:ln w="12700">
            <a:solidFill>
              <a:srgbClr val="F5C6C4"/>
            </a:solidFill>
            <a:prstDash val="solid"/>
          </a:ln>
        </p:spPr>
      </p:sp>
      <p:sp>
        <p:nvSpPr>
          <p:cNvPr id="8" name="Text 6"/>
          <p:cNvSpPr txBox="1"/>
          <p:nvPr/>
        </p:nvSpPr>
        <p:spPr>
          <a:xfrm>
            <a:off x="6537960" y="1783080"/>
            <a:ext cx="4572000" cy="411480"/>
          </a:xfrm>
          <a:prstGeom prst="rect">
            <a:avLst/>
          </a:prstGeom>
          <a:noFill/>
          <a:ln/>
        </p:spPr>
        <p:txBody>
          <a:bodyPr wrap="square" lIns="0" tIns="0" rIns="0" bIns="0" rtlCol="0" anchor="ctr"/>
          <a:lstStyle/>
          <a:p>
            <a:pPr indent="0" marL="0">
              <a:buNone/>
            </a:pPr>
            <a:r>
              <a:rPr lang="en-US" sz="1800" b="1" dirty="0">
                <a:solidFill>
                  <a:srgbClr val="B91C1C"/>
                </a:solidFill>
                <a:latin typeface="Calibri" pitchFamily="34" charset="0"/>
                <a:ea typeface="Calibri" pitchFamily="34" charset="-122"/>
                <a:cs typeface="Calibri" pitchFamily="34" charset="-120"/>
              </a:rPr>
              <a:t>If you already clicked</a:t>
            </a:r>
            <a:endParaRPr lang="en-US" sz="1800" dirty="0"/>
          </a:p>
        </p:txBody>
      </p:sp>
      <p:sp>
        <p:nvSpPr>
          <p:cNvPr id="9" name="Text 7"/>
          <p:cNvSpPr txBox="1"/>
          <p:nvPr/>
        </p:nvSpPr>
        <p:spPr>
          <a:xfrm>
            <a:off x="6537960" y="2286000"/>
            <a:ext cx="4572000" cy="2194560"/>
          </a:xfrm>
          <a:prstGeom prst="rect">
            <a:avLst/>
          </a:prstGeom>
          <a:noFill/>
          <a:ln/>
        </p:spPr>
        <p:txBody>
          <a:bodyPr wrap="square" lIns="0" tIns="0" rIns="0" bIns="0" rtlCol="0" anchor="t"/>
          <a:lstStyle/>
          <a:p>
            <a:pPr marL="342900" indent="-342900">
              <a:spcAft>
                <a:spcPts val="600"/>
              </a:spcAft>
              <a:buSzPct val="100000"/>
              <a:buChar char="•"/>
            </a:pPr>
            <a:r>
              <a:rPr lang="en-US" sz="1250" dirty="0">
                <a:solidFill>
                  <a:srgbClr val="2B2F3A"/>
                </a:solidFill>
                <a:latin typeface="Calibri" pitchFamily="34" charset="0"/>
                <a:ea typeface="Calibri" pitchFamily="34" charset="-122"/>
                <a:cs typeface="Calibri" pitchFamily="34" charset="-120"/>
              </a:rPr>
              <a:t>Change the password immediately, from another device if you can</a:t>
            </a:r>
            <a:endParaRPr lang="en-US" sz="1250" dirty="0"/>
          </a:p>
          <a:p>
            <a:pPr marL="342900" indent="-342900">
              <a:spcAft>
                <a:spcPts val="600"/>
              </a:spcAft>
              <a:buSzPct val="100000"/>
              <a:buChar char="•"/>
            </a:pPr>
            <a:r>
              <a:rPr lang="en-US" sz="1250" dirty="0">
                <a:solidFill>
                  <a:srgbClr val="2B2F3A"/>
                </a:solidFill>
                <a:latin typeface="Calibri" pitchFamily="34" charset="0"/>
                <a:ea typeface="Calibri" pitchFamily="34" charset="-122"/>
                <a:cs typeface="Calibri" pitchFamily="34" charset="-120"/>
              </a:rPr>
              <a:t>Report it right away, even if you are not sure</a:t>
            </a:r>
            <a:endParaRPr lang="en-US" sz="1250" dirty="0"/>
          </a:p>
          <a:p>
            <a:pPr marL="342900" indent="-342900">
              <a:spcAft>
                <a:spcPts val="600"/>
              </a:spcAft>
              <a:buSzPct val="100000"/>
              <a:buChar char="•"/>
            </a:pPr>
            <a:r>
              <a:rPr lang="en-US" sz="1250" dirty="0">
                <a:solidFill>
                  <a:srgbClr val="2B2F3A"/>
                </a:solidFill>
                <a:latin typeface="Calibri" pitchFamily="34" charset="0"/>
                <a:ea typeface="Calibri" pitchFamily="34" charset="-122"/>
                <a:cs typeface="Calibri" pitchFamily="34" charset="-120"/>
              </a:rPr>
              <a:t>Say if you approved an MFA prompt as well</a:t>
            </a:r>
            <a:endParaRPr lang="en-US" sz="1250" dirty="0"/>
          </a:p>
          <a:p>
            <a:pPr marL="342900" indent="-342900">
              <a:spcAft>
                <a:spcPts val="600"/>
              </a:spcAft>
              <a:buSzPct val="100000"/>
              <a:buChar char="•"/>
            </a:pPr>
            <a:r>
              <a:rPr lang="en-US" sz="1250" dirty="0">
                <a:solidFill>
                  <a:srgbClr val="2B2F3A"/>
                </a:solidFill>
                <a:latin typeface="Calibri" pitchFamily="34" charset="0"/>
                <a:ea typeface="Calibri" pitchFamily="34" charset="-122"/>
                <a:cs typeface="Calibri" pitchFamily="34" charset="-120"/>
              </a:rPr>
              <a:t>Do not delete the email, responders need it</a:t>
            </a:r>
            <a:endParaRPr lang="en-US" sz="1250" dirty="0"/>
          </a:p>
          <a:p>
            <a:pPr marL="342900" indent="-342900">
              <a:spcAft>
                <a:spcPts val="600"/>
              </a:spcAft>
              <a:buSzPct val="100000"/>
              <a:buChar char="•"/>
            </a:pPr>
            <a:r>
              <a:rPr lang="en-US" sz="1250" dirty="0">
                <a:solidFill>
                  <a:srgbClr val="2B2F3A"/>
                </a:solidFill>
                <a:latin typeface="Calibri" pitchFamily="34" charset="0"/>
                <a:ea typeface="Calibri" pitchFamily="34" charset="-122"/>
                <a:cs typeface="Calibri" pitchFamily="34" charset="-120"/>
              </a:rPr>
              <a:t>Nobody is in trouble for reporting fast</a:t>
            </a:r>
            <a:endParaRPr lang="en-US" sz="1250" dirty="0"/>
          </a:p>
        </p:txBody>
      </p:sp>
      <p:sp>
        <p:nvSpPr>
          <p:cNvPr id="10" name="Shape 8"/>
          <p:cNvSpPr/>
          <p:nvPr/>
        </p:nvSpPr>
        <p:spPr>
          <a:xfrm>
            <a:off x="640080" y="4892040"/>
            <a:ext cx="10881360" cy="1143000"/>
          </a:xfrm>
          <a:prstGeom prst="roundRect">
            <a:avLst>
              <a:gd name="adj" fmla="val 4800"/>
            </a:avLst>
          </a:prstGeom>
          <a:solidFill>
            <a:srgbClr val="FFFFFF"/>
          </a:solidFill>
          <a:ln w="25400">
            <a:solidFill>
              <a:srgbClr val="1E2761"/>
            </a:solidFill>
            <a:prstDash val="solid"/>
          </a:ln>
        </p:spPr>
      </p:sp>
      <p:sp>
        <p:nvSpPr>
          <p:cNvPr id="11" name="Text 9"/>
          <p:cNvSpPr txBox="1"/>
          <p:nvPr/>
        </p:nvSpPr>
        <p:spPr>
          <a:xfrm>
            <a:off x="960120" y="5029200"/>
            <a:ext cx="10241280" cy="365760"/>
          </a:xfrm>
          <a:prstGeom prst="rect">
            <a:avLst/>
          </a:prstGeom>
          <a:noFill/>
          <a:ln/>
        </p:spPr>
        <p:txBody>
          <a:bodyPr wrap="square" lIns="0" tIns="0" rIns="0" bIns="0" rtlCol="0" anchor="ctr"/>
          <a:lstStyle/>
          <a:p>
            <a:pPr indent="0" marL="0">
              <a:buNone/>
            </a:pPr>
            <a:r>
              <a:rPr lang="en-US" sz="1500" b="1" dirty="0">
                <a:solidFill>
                  <a:srgbClr val="1E2761"/>
                </a:solidFill>
                <a:latin typeface="Calibri" pitchFamily="34" charset="0"/>
                <a:ea typeface="Calibri" pitchFamily="34" charset="-122"/>
                <a:cs typeface="Calibri" pitchFamily="34" charset="-120"/>
              </a:rPr>
              <a:t>At [CLIENT NAME]</a:t>
            </a:r>
            <a:endParaRPr lang="en-US" sz="1500" dirty="0"/>
          </a:p>
        </p:txBody>
      </p:sp>
      <p:sp>
        <p:nvSpPr>
          <p:cNvPr id="12" name="Text 10"/>
          <p:cNvSpPr txBox="1"/>
          <p:nvPr/>
        </p:nvSpPr>
        <p:spPr>
          <a:xfrm>
            <a:off x="960120" y="5394960"/>
            <a:ext cx="10241280" cy="548640"/>
          </a:xfrm>
          <a:prstGeom prst="rect">
            <a:avLst/>
          </a:prstGeom>
          <a:noFill/>
          <a:ln/>
        </p:spPr>
        <p:txBody>
          <a:bodyPr wrap="square" lIns="0" tIns="0" rIns="0" bIns="0" rtlCol="0" anchor="ctr"/>
          <a:lstStyle/>
          <a:p>
            <a:pPr indent="0" marL="0">
              <a:buNone/>
            </a:pPr>
            <a:r>
              <a:rPr lang="en-US" sz="1250" i="1" dirty="0">
                <a:solidFill>
                  <a:srgbClr val="6B7280"/>
                </a:solidFill>
                <a:latin typeface="Calibri" pitchFamily="34" charset="0"/>
                <a:ea typeface="Calibri" pitchFamily="34" charset="-122"/>
                <a:cs typeface="Calibri" pitchFamily="34" charset="-120"/>
              </a:rPr>
              <a:t>[ REPLACE THIS: how the client wants a suspicious email reported ]</a:t>
            </a:r>
            <a:endParaRPr lang="en-US" sz="125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11</Slides>
  <Notes>11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Phishing</dc:title>
  <dc:subject>PptxGenJS Presentation</dc:subject>
  <dc:creator>[YOUR COMPANY]</dc:creator>
  <cp:lastModifiedBy>[YOUR COMPANY]</cp:lastModifiedBy>
  <cp:revision>1</cp:revision>
  <dcterms:created xsi:type="dcterms:W3CDTF">2026-09-04T18:56:16Z</dcterms:created>
  <dcterms:modified xsi:type="dcterms:W3CDTF">2026-09-04T18:56:16Z</dcterms:modified>
</cp:coreProperties>
</file>